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D95FE2-D79B-4CCA-8F68-12CECEAC0296}" type="datetimeFigureOut">
              <a:rPr lang="en-US" smtClean="0"/>
              <a:t>10-May-15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262228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D95FE2-D79B-4CCA-8F68-12CECEAC0296}" type="datetimeFigureOut">
              <a:rPr lang="en-US" smtClean="0"/>
              <a:t>10-May-15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804944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D95FE2-D79B-4CCA-8F68-12CECEAC0296}" type="datetimeFigureOut">
              <a:rPr lang="en-US" smtClean="0"/>
              <a:t>10-May-15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3268345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D95FE2-D79B-4CCA-8F68-12CECEAC0296}" type="datetimeFigureOut">
              <a:rPr lang="en-US" smtClean="0"/>
              <a:t>10-May-15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234387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D95FE2-D79B-4CCA-8F68-12CECEAC0296}" type="datetimeFigureOut">
              <a:rPr lang="en-US" smtClean="0"/>
              <a:t>10-May-15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19845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D95FE2-D79B-4CCA-8F68-12CECEAC0296}" type="datetimeFigureOut">
              <a:rPr lang="en-US" smtClean="0"/>
              <a:t>10-May-15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373528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D95FE2-D79B-4CCA-8F68-12CECEAC0296}" type="datetimeFigureOut">
              <a:rPr lang="en-US" smtClean="0"/>
              <a:t>10-May-15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289637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D95FE2-D79B-4CCA-8F68-12CECEAC0296}" type="datetimeFigureOut">
              <a:rPr lang="en-US" smtClean="0"/>
              <a:t>10-May-15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3181978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95FE2-D79B-4CCA-8F68-12CECEAC0296}" type="datetimeFigureOut">
              <a:rPr lang="en-US" smtClean="0"/>
              <a:t>10-May-15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3101025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95FE2-D79B-4CCA-8F68-12CECEAC0296}" type="datetimeFigureOut">
              <a:rPr lang="en-US" smtClean="0"/>
              <a:t>10-May-15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965608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95FE2-D79B-4CCA-8F68-12CECEAC0296}" type="datetimeFigureOut">
              <a:rPr lang="en-US" smtClean="0"/>
              <a:t>10-May-15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1856C-305A-408F-A3CD-2374589D24AC}" type="slidenum">
              <a:rPr lang="en-US" smtClean="0"/>
              <a:t>‹#›</a:t>
            </a:fld>
            <a:endParaRPr lang="en-US"/>
          </a:p>
        </p:txBody>
      </p:sp>
    </p:spTree>
    <p:extLst>
      <p:ext uri="{BB962C8B-B14F-4D97-AF65-F5344CB8AC3E}">
        <p14:creationId xmlns:p14="http://schemas.microsoft.com/office/powerpoint/2010/main" val="3021350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95FE2-D79B-4CCA-8F68-12CECEAC0296}" type="datetimeFigureOut">
              <a:rPr lang="en-US" smtClean="0"/>
              <a:t>10-May-15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1856C-305A-408F-A3CD-2374589D24AC}" type="slidenum">
              <a:rPr lang="en-US" smtClean="0"/>
              <a:t>‹#›</a:t>
            </a:fld>
            <a:endParaRPr lang="en-US"/>
          </a:p>
        </p:txBody>
      </p:sp>
    </p:spTree>
    <p:extLst>
      <p:ext uri="{BB962C8B-B14F-4D97-AF65-F5344CB8AC3E}">
        <p14:creationId xmlns:p14="http://schemas.microsoft.com/office/powerpoint/2010/main" val="2601547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2259682"/>
          </a:xfrm>
        </p:spPr>
        <p:txBody>
          <a:bodyPr>
            <a:normAutofit fontScale="90000"/>
          </a:bodyPr>
          <a:lstStyle/>
          <a:p>
            <a:r>
              <a:rPr lang="en-US" sz="4000" dirty="0" smtClean="0"/>
              <a:t>OPTIMIZACIJA I NORMIRANJE </a:t>
            </a:r>
            <a:r>
              <a:rPr lang="sr-Latn-CS" sz="4000" dirty="0" smtClean="0"/>
              <a:t/>
            </a:r>
            <a:br>
              <a:rPr lang="sr-Latn-CS" sz="4000" dirty="0" smtClean="0"/>
            </a:br>
            <a:r>
              <a:rPr lang="en-US" sz="4000" dirty="0" smtClean="0"/>
              <a:t>PRESJEKA </a:t>
            </a:r>
            <a:r>
              <a:rPr lang="en-US" sz="4000" dirty="0" smtClean="0"/>
              <a:t>PROVODNIKA </a:t>
            </a:r>
            <a:br>
              <a:rPr lang="en-US" sz="4000" dirty="0" smtClean="0"/>
            </a:br>
            <a:r>
              <a:rPr lang="en-US" sz="4000" dirty="0" smtClean="0"/>
              <a:t>KABLOVSKIH VODOVA</a:t>
            </a:r>
            <a:r>
              <a:rPr lang="en-US" dirty="0" smtClean="0"/>
              <a:t/>
            </a:r>
            <a:br>
              <a:rPr lang="en-US" dirty="0" smtClean="0"/>
            </a:br>
            <a:endParaRPr lang="en-US" b="1" dirty="0"/>
          </a:p>
        </p:txBody>
      </p:sp>
    </p:spTree>
    <p:extLst>
      <p:ext uri="{BB962C8B-B14F-4D97-AF65-F5344CB8AC3E}">
        <p14:creationId xmlns:p14="http://schemas.microsoft.com/office/powerpoint/2010/main" val="2179226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476672"/>
            <a:ext cx="7776864" cy="5832648"/>
          </a:xfrm>
        </p:spPr>
        <p:txBody>
          <a:bodyPr/>
          <a:lstStyle/>
          <a:p>
            <a:r>
              <a:rPr lang="sr-Latn-CS" sz="2800" dirty="0"/>
              <a:t>koeficijenti a(t</a:t>
            </a:r>
            <a:r>
              <a:rPr lang="sr-Latn-CS" sz="2800" baseline="-25000" dirty="0"/>
              <a:t>i</a:t>
            </a:r>
            <a:r>
              <a:rPr lang="sr-Latn-CS" sz="2800" dirty="0"/>
              <a:t>) određeni slijedećim izrazima</a:t>
            </a:r>
            <a:endParaRPr lang="en-US" sz="2800"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035982296"/>
              </p:ext>
            </p:extLst>
          </p:nvPr>
        </p:nvGraphicFramePr>
        <p:xfrm>
          <a:off x="1043607" y="1484784"/>
          <a:ext cx="7056784" cy="1080120"/>
        </p:xfrm>
        <a:graphic>
          <a:graphicData uri="http://schemas.openxmlformats.org/presentationml/2006/ole">
            <mc:AlternateContent xmlns:mc="http://schemas.openxmlformats.org/markup-compatibility/2006">
              <mc:Choice xmlns:v="urn:schemas-microsoft-com:vml" Requires="v">
                <p:oleObj spid="_x0000_s3090" name="Equation" r:id="rId3" imgW="2489040" imgH="380880" progId="Equation.3">
                  <p:embed/>
                </p:oleObj>
              </mc:Choice>
              <mc:Fallback>
                <p:oleObj name="Equation" r:id="rId3" imgW="2489040" imgH="380880" progId="Equation.3">
                  <p:embed/>
                  <p:pic>
                    <p:nvPicPr>
                      <p:cNvPr id="0" name=""/>
                      <p:cNvPicPr/>
                      <p:nvPr/>
                    </p:nvPicPr>
                    <p:blipFill>
                      <a:blip r:embed="rId4"/>
                      <a:stretch>
                        <a:fillRect/>
                      </a:stretch>
                    </p:blipFill>
                    <p:spPr>
                      <a:xfrm>
                        <a:off x="1043607" y="1484784"/>
                        <a:ext cx="7056784" cy="108012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559413602"/>
              </p:ext>
            </p:extLst>
          </p:nvPr>
        </p:nvGraphicFramePr>
        <p:xfrm>
          <a:off x="899592" y="2852936"/>
          <a:ext cx="2376264" cy="897700"/>
        </p:xfrm>
        <a:graphic>
          <a:graphicData uri="http://schemas.openxmlformats.org/presentationml/2006/ole">
            <mc:AlternateContent xmlns:mc="http://schemas.openxmlformats.org/markup-compatibility/2006">
              <mc:Choice xmlns:v="urn:schemas-microsoft-com:vml" Requires="v">
                <p:oleObj spid="_x0000_s3091" name="Equation" r:id="rId5" imgW="571320" imgH="215640" progId="Equation.3">
                  <p:embed/>
                </p:oleObj>
              </mc:Choice>
              <mc:Fallback>
                <p:oleObj name="Equation" r:id="rId5" imgW="571320" imgH="215640" progId="Equation.3">
                  <p:embed/>
                  <p:pic>
                    <p:nvPicPr>
                      <p:cNvPr id="0" name=""/>
                      <p:cNvPicPr/>
                      <p:nvPr/>
                    </p:nvPicPr>
                    <p:blipFill>
                      <a:blip r:embed="rId6"/>
                      <a:stretch>
                        <a:fillRect/>
                      </a:stretch>
                    </p:blipFill>
                    <p:spPr>
                      <a:xfrm>
                        <a:off x="899592" y="2852936"/>
                        <a:ext cx="2376264" cy="897700"/>
                      </a:xfrm>
                      <a:prstGeom prst="rect">
                        <a:avLst/>
                      </a:prstGeom>
                    </p:spPr>
                  </p:pic>
                </p:oleObj>
              </mc:Fallback>
            </mc:AlternateContent>
          </a:graphicData>
        </a:graphic>
      </p:graphicFrame>
    </p:spTree>
    <p:extLst>
      <p:ext uri="{BB962C8B-B14F-4D97-AF65-F5344CB8AC3E}">
        <p14:creationId xmlns:p14="http://schemas.microsoft.com/office/powerpoint/2010/main" val="4001450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548680"/>
            <a:ext cx="7704856" cy="5616624"/>
          </a:xfrm>
        </p:spPr>
        <p:txBody>
          <a:bodyPr/>
          <a:lstStyle/>
          <a:p>
            <a:pPr algn="just"/>
            <a:r>
              <a:rPr lang="sr-Latn-CS" sz="2800" dirty="0"/>
              <a:t>a jedinični troškovi gubitaka snage po (km) u prvoj godini određeni su izrazima</a:t>
            </a:r>
            <a:r>
              <a:rPr lang="sr-Latn-CS" sz="2800" dirty="0" smtClean="0"/>
              <a:t>:</a:t>
            </a:r>
          </a:p>
          <a:p>
            <a:endParaRPr lang="en-US" dirty="0"/>
          </a:p>
          <a:p>
            <a:endParaRPr lang="sr-Latn-CS" dirty="0" smtClean="0"/>
          </a:p>
          <a:p>
            <a:endParaRPr lang="sr-Latn-CS" dirty="0" smtClean="0"/>
          </a:p>
          <a:p>
            <a:endParaRPr lang="sr-Latn-CS" dirty="0" smtClean="0"/>
          </a:p>
        </p:txBody>
      </p:sp>
      <p:graphicFrame>
        <p:nvGraphicFramePr>
          <p:cNvPr id="4" name="Object 3"/>
          <p:cNvGraphicFramePr>
            <a:graphicFrameLocks noChangeAspect="1"/>
          </p:cNvGraphicFramePr>
          <p:nvPr>
            <p:extLst>
              <p:ext uri="{D42A27DB-BD31-4B8C-83A1-F6EECF244321}">
                <p14:modId xmlns:p14="http://schemas.microsoft.com/office/powerpoint/2010/main" val="3770625484"/>
              </p:ext>
            </p:extLst>
          </p:nvPr>
        </p:nvGraphicFramePr>
        <p:xfrm>
          <a:off x="971600" y="1628800"/>
          <a:ext cx="6787537" cy="576064"/>
        </p:xfrm>
        <a:graphic>
          <a:graphicData uri="http://schemas.openxmlformats.org/presentationml/2006/ole">
            <mc:AlternateContent xmlns:mc="http://schemas.openxmlformats.org/markup-compatibility/2006">
              <mc:Choice xmlns:v="urn:schemas-microsoft-com:vml" Requires="v">
                <p:oleObj spid="_x0000_s4114" name="Equation" r:id="rId3" imgW="3441600" imgH="291960" progId="Equation.3">
                  <p:embed/>
                </p:oleObj>
              </mc:Choice>
              <mc:Fallback>
                <p:oleObj name="Equation" r:id="rId3" imgW="3441600" imgH="291960" progId="Equation.3">
                  <p:embed/>
                  <p:pic>
                    <p:nvPicPr>
                      <p:cNvPr id="0" name=""/>
                      <p:cNvPicPr/>
                      <p:nvPr/>
                    </p:nvPicPr>
                    <p:blipFill>
                      <a:blip r:embed="rId4"/>
                      <a:stretch>
                        <a:fillRect/>
                      </a:stretch>
                    </p:blipFill>
                    <p:spPr>
                      <a:xfrm>
                        <a:off x="971600" y="1628800"/>
                        <a:ext cx="6787537" cy="57606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266871609"/>
              </p:ext>
            </p:extLst>
          </p:nvPr>
        </p:nvGraphicFramePr>
        <p:xfrm>
          <a:off x="899592" y="2420888"/>
          <a:ext cx="7067071" cy="864096"/>
        </p:xfrm>
        <a:graphic>
          <a:graphicData uri="http://schemas.openxmlformats.org/presentationml/2006/ole">
            <mc:AlternateContent xmlns:mc="http://schemas.openxmlformats.org/markup-compatibility/2006">
              <mc:Choice xmlns:v="urn:schemas-microsoft-com:vml" Requires="v">
                <p:oleObj spid="_x0000_s4115" name="Equation" r:id="rId5" imgW="2908080" imgH="355320" progId="Equation.3">
                  <p:embed/>
                </p:oleObj>
              </mc:Choice>
              <mc:Fallback>
                <p:oleObj name="Equation" r:id="rId5" imgW="2908080" imgH="355320" progId="Equation.3">
                  <p:embed/>
                  <p:pic>
                    <p:nvPicPr>
                      <p:cNvPr id="0" name=""/>
                      <p:cNvPicPr/>
                      <p:nvPr/>
                    </p:nvPicPr>
                    <p:blipFill>
                      <a:blip r:embed="rId6"/>
                      <a:stretch>
                        <a:fillRect/>
                      </a:stretch>
                    </p:blipFill>
                    <p:spPr>
                      <a:xfrm>
                        <a:off x="899592" y="2420888"/>
                        <a:ext cx="7067071" cy="864096"/>
                      </a:xfrm>
                      <a:prstGeom prst="rect">
                        <a:avLst/>
                      </a:prstGeom>
                    </p:spPr>
                  </p:pic>
                </p:oleObj>
              </mc:Fallback>
            </mc:AlternateContent>
          </a:graphicData>
        </a:graphic>
      </p:graphicFrame>
    </p:spTree>
    <p:extLst>
      <p:ext uri="{BB962C8B-B14F-4D97-AF65-F5344CB8AC3E}">
        <p14:creationId xmlns:p14="http://schemas.microsoft.com/office/powerpoint/2010/main" val="203071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620688"/>
            <a:ext cx="7632848" cy="5688632"/>
          </a:xfrm>
        </p:spPr>
        <p:txBody>
          <a:bodyPr>
            <a:normAutofit fontScale="25000" lnSpcReduction="20000"/>
          </a:bodyPr>
          <a:lstStyle/>
          <a:p>
            <a:pPr algn="just"/>
            <a:r>
              <a:rPr lang="sr-Latn-CS" sz="9600" dirty="0"/>
              <a:t>gdje su:</a:t>
            </a:r>
            <a:endParaRPr lang="en-US" sz="9600" dirty="0"/>
          </a:p>
          <a:p>
            <a:pPr algn="just"/>
            <a:r>
              <a:rPr lang="sr-Latn-CS" sz="9600" dirty="0"/>
              <a:t>- </a:t>
            </a:r>
            <a:r>
              <a:rPr lang="sr-Latn-CS" sz="9600" dirty="0">
                <a:sym typeface="Symbol"/>
              </a:rPr>
              <a:t></a:t>
            </a:r>
            <a:r>
              <a:rPr lang="sr-Latn-CS" sz="9600" baseline="-25000" dirty="0"/>
              <a:t>dop</a:t>
            </a:r>
            <a:r>
              <a:rPr lang="sr-Latn-CS" sz="9600" dirty="0"/>
              <a:t>=Idop/Idoz - relativno dopusteno opterećenje</a:t>
            </a:r>
            <a:endParaRPr lang="en-US" sz="9600" dirty="0"/>
          </a:p>
          <a:p>
            <a:pPr algn="just"/>
            <a:r>
              <a:rPr lang="sr-Latn-CS" sz="9600" dirty="0"/>
              <a:t>- </a:t>
            </a:r>
            <a:r>
              <a:rPr lang="sr-Latn-CS" sz="9600" dirty="0">
                <a:sym typeface="Symbol"/>
              </a:rPr>
              <a:t></a:t>
            </a:r>
            <a:r>
              <a:rPr lang="sr-Latn-CS" sz="9600" dirty="0"/>
              <a:t>(0)=I(0)/Idoz - relativno opterećenje u trenutku t=0</a:t>
            </a:r>
            <a:endParaRPr lang="en-US" sz="9600" dirty="0"/>
          </a:p>
          <a:p>
            <a:pPr algn="just"/>
            <a:r>
              <a:rPr lang="sr-Latn-CS" sz="9600" dirty="0"/>
              <a:t>- K</a:t>
            </a:r>
            <a:r>
              <a:rPr lang="sr-Latn-CS" sz="9600" baseline="-25000" dirty="0"/>
              <a:t>v</a:t>
            </a:r>
            <a:r>
              <a:rPr lang="sr-Latn-CS" sz="9600" dirty="0"/>
              <a:t>(0) - jedinični troškovi zbog gubitaka snage P</a:t>
            </a:r>
            <a:r>
              <a:rPr lang="sr-Latn-CS" sz="9600" baseline="-25000" dirty="0"/>
              <a:t>v</a:t>
            </a:r>
            <a:r>
              <a:rPr lang="sr-Latn-CS" sz="9600" dirty="0"/>
              <a:t>(0) u prvoj godini, po kilometru dužine	</a:t>
            </a:r>
            <a:endParaRPr lang="en-US" sz="9600" dirty="0"/>
          </a:p>
          <a:p>
            <a:pPr algn="just"/>
            <a:r>
              <a:rPr lang="sr-Latn-CS" sz="9600" dirty="0"/>
              <a:t>- Pv(0) - gubitak snage u trenutku t=0</a:t>
            </a:r>
            <a:endParaRPr lang="en-US" sz="9600" dirty="0"/>
          </a:p>
          <a:p>
            <a:pPr algn="just"/>
            <a:r>
              <a:rPr lang="sr-Latn-CS" sz="9600" dirty="0"/>
              <a:t>- </a:t>
            </a:r>
            <a:r>
              <a:rPr lang="sr-Latn-CS" sz="9600" dirty="0">
                <a:sym typeface="Symbol"/>
              </a:rPr>
              <a:t></a:t>
            </a:r>
            <a:r>
              <a:rPr lang="sr-Latn-CS" sz="9600" dirty="0"/>
              <a:t> - faktor težišta gubitaka snage, jer je u praksi opterećenje na vodu najčešće raspodijeljeno, a ne koncentrisano.	</a:t>
            </a:r>
            <a:endParaRPr lang="en-US" sz="9600" dirty="0"/>
          </a:p>
          <a:p>
            <a:pPr algn="just"/>
            <a:r>
              <a:rPr lang="sr-Latn-CS" sz="9600" dirty="0"/>
              <a:t>I(0) - struja na početku kabla</a:t>
            </a:r>
            <a:endParaRPr lang="en-US" sz="9600" dirty="0"/>
          </a:p>
          <a:p>
            <a:pPr algn="just"/>
            <a:r>
              <a:rPr lang="sr-Latn-CS" sz="9600" dirty="0"/>
              <a:t>r (Ω/km) - aktivni otpor provodnika po km (zavisno od presjeka i materijala provodnika)</a:t>
            </a:r>
            <a:endParaRPr lang="en-US" sz="9600" dirty="0"/>
          </a:p>
          <a:p>
            <a:pPr algn="just"/>
            <a:r>
              <a:rPr lang="sr-Latn-CS" sz="9600" dirty="0"/>
              <a:t>k</a:t>
            </a:r>
            <a:r>
              <a:rPr lang="sr-Latn-CS" sz="9600" baseline="-25000" dirty="0"/>
              <a:t>v</a:t>
            </a:r>
            <a:r>
              <a:rPr lang="sr-Latn-CS" sz="9600" dirty="0"/>
              <a:t> - cijena gubitaka snage po kW i godini</a:t>
            </a:r>
            <a:endParaRPr lang="en-US" sz="9600" dirty="0"/>
          </a:p>
          <a:p>
            <a:pPr algn="just"/>
            <a:r>
              <a:rPr lang="sr-Latn-CS" sz="9600" dirty="0"/>
              <a:t>m - broj pojedinačnih opterećenja</a:t>
            </a:r>
            <a:endParaRPr lang="en-US" sz="9600" dirty="0"/>
          </a:p>
          <a:p>
            <a:pPr algn="just"/>
            <a:r>
              <a:rPr lang="sr-Latn-CS" sz="9600" dirty="0"/>
              <a:t>f - faktor porasta opterećenja</a:t>
            </a:r>
            <a:endParaRPr lang="en-US" sz="9600" dirty="0"/>
          </a:p>
          <a:p>
            <a:endParaRPr lang="en-US" dirty="0"/>
          </a:p>
        </p:txBody>
      </p:sp>
    </p:spTree>
    <p:extLst>
      <p:ext uri="{BB962C8B-B14F-4D97-AF65-F5344CB8AC3E}">
        <p14:creationId xmlns:p14="http://schemas.microsoft.com/office/powerpoint/2010/main" val="776501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764704"/>
            <a:ext cx="7416824" cy="5256584"/>
          </a:xfrm>
        </p:spPr>
        <p:txBody>
          <a:bodyPr>
            <a:normAutofit/>
          </a:bodyPr>
          <a:lstStyle/>
          <a:p>
            <a:pPr algn="just"/>
            <a:r>
              <a:rPr lang="sr-Latn-CS" sz="2800" dirty="0"/>
              <a:t>Tehničko-ekonomski model, koji dopušta ne samo izračunavanje cijene rješenja jedne varijante, već i međusobno poređenje varijanti, za posmatrani period (1,n) godina može se dati slijedećim izrazom [1</a:t>
            </a:r>
            <a:r>
              <a:rPr lang="sr-Latn-CS" sz="2800" dirty="0" smtClean="0"/>
              <a:t>]:</a:t>
            </a:r>
          </a:p>
          <a:p>
            <a:pPr algn="just"/>
            <a:endParaRPr lang="sr-Latn-CS" sz="2800" dirty="0" smtClean="0"/>
          </a:p>
          <a:p>
            <a:pPr algn="just"/>
            <a:endParaRPr lang="sr-Latn-CS" sz="2800" dirty="0"/>
          </a:p>
          <a:p>
            <a:pPr algn="just"/>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4098659146"/>
              </p:ext>
            </p:extLst>
          </p:nvPr>
        </p:nvGraphicFramePr>
        <p:xfrm>
          <a:off x="323528" y="3429000"/>
          <a:ext cx="8427819" cy="1008112"/>
        </p:xfrm>
        <a:graphic>
          <a:graphicData uri="http://schemas.openxmlformats.org/presentationml/2006/ole">
            <mc:AlternateContent xmlns:mc="http://schemas.openxmlformats.org/markup-compatibility/2006">
              <mc:Choice xmlns:v="urn:schemas-microsoft-com:vml" Requires="v">
                <p:oleObj spid="_x0000_s5131" name="Equation" r:id="rId3" imgW="5308560" imgH="634680" progId="Equation.3">
                  <p:embed/>
                </p:oleObj>
              </mc:Choice>
              <mc:Fallback>
                <p:oleObj name="Equation" r:id="rId3" imgW="5308560" imgH="634680" progId="Equation.3">
                  <p:embed/>
                  <p:pic>
                    <p:nvPicPr>
                      <p:cNvPr id="0" name=""/>
                      <p:cNvPicPr/>
                      <p:nvPr/>
                    </p:nvPicPr>
                    <p:blipFill>
                      <a:blip r:embed="rId4"/>
                      <a:stretch>
                        <a:fillRect/>
                      </a:stretch>
                    </p:blipFill>
                    <p:spPr>
                      <a:xfrm>
                        <a:off x="323528" y="3429000"/>
                        <a:ext cx="8427819" cy="1008112"/>
                      </a:xfrm>
                      <a:prstGeom prst="rect">
                        <a:avLst/>
                      </a:prstGeom>
                    </p:spPr>
                  </p:pic>
                </p:oleObj>
              </mc:Fallback>
            </mc:AlternateContent>
          </a:graphicData>
        </a:graphic>
      </p:graphicFrame>
    </p:spTree>
    <p:extLst>
      <p:ext uri="{BB962C8B-B14F-4D97-AF65-F5344CB8AC3E}">
        <p14:creationId xmlns:p14="http://schemas.microsoft.com/office/powerpoint/2010/main" val="1799685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537692"/>
            <a:ext cx="7992888" cy="5699620"/>
          </a:xfrm>
        </p:spPr>
        <p:txBody>
          <a:bodyPr>
            <a:normAutofit/>
          </a:bodyPr>
          <a:lstStyle/>
          <a:p>
            <a:pPr algn="just"/>
            <a:r>
              <a:rPr lang="sr-Latn-CS" sz="2800" dirty="0"/>
              <a:t>Zbirni aktuelizacijski faktor Q(t,f,q) zavisi od kvadrata faktor porasta opterećenja (f) i računa se pomoću izraza [2]:</a:t>
            </a:r>
            <a:endParaRPr lang="en-US" sz="2800" dirty="0"/>
          </a:p>
          <a:p>
            <a:endParaRPr lang="sr-Latn-CS" dirty="0" smtClean="0"/>
          </a:p>
          <a:p>
            <a:endParaRPr lang="sr-Latn-CS" dirty="0" smtClean="0"/>
          </a:p>
          <a:p>
            <a:endParaRPr lang="sr-Latn-CS" dirty="0"/>
          </a:p>
          <a:p>
            <a:pPr algn="just"/>
            <a:r>
              <a:rPr lang="sr-Latn-CS" sz="2800" dirty="0"/>
              <a:t>gdje je:</a:t>
            </a:r>
            <a:endParaRPr lang="en-US" sz="2800" dirty="0"/>
          </a:p>
          <a:p>
            <a:pPr algn="just"/>
            <a:r>
              <a:rPr lang="sr-Latn-CS" sz="2800" dirty="0"/>
              <a:t>f - faktor porasta opterećenja</a:t>
            </a:r>
            <a:endParaRPr lang="en-US" sz="2800" dirty="0"/>
          </a:p>
          <a:p>
            <a:pPr algn="just"/>
            <a:r>
              <a:rPr lang="sr-Latn-CS" sz="2800" dirty="0"/>
              <a:t>q - aktuelizacijski faktor</a:t>
            </a:r>
            <a:endParaRPr lang="en-US" sz="2800" dirty="0"/>
          </a:p>
          <a:p>
            <a:pPr algn="just"/>
            <a:r>
              <a:rPr lang="sr-Latn-CS" sz="2800" dirty="0"/>
              <a:t>t- trenuci nastanka ulaganja</a:t>
            </a:r>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2828620812"/>
              </p:ext>
            </p:extLst>
          </p:nvPr>
        </p:nvGraphicFramePr>
        <p:xfrm>
          <a:off x="827584" y="2132855"/>
          <a:ext cx="3024336" cy="1159329"/>
        </p:xfrm>
        <a:graphic>
          <a:graphicData uri="http://schemas.openxmlformats.org/presentationml/2006/ole">
            <mc:AlternateContent xmlns:mc="http://schemas.openxmlformats.org/markup-compatibility/2006">
              <mc:Choice xmlns:v="urn:schemas-microsoft-com:vml" Requires="v">
                <p:oleObj spid="_x0000_s6154" name="Equation" r:id="rId3" imgW="1523880" imgH="583920" progId="Equation.3">
                  <p:embed/>
                </p:oleObj>
              </mc:Choice>
              <mc:Fallback>
                <p:oleObj name="Equation" r:id="rId3" imgW="1523880" imgH="583920" progId="Equation.3">
                  <p:embed/>
                  <p:pic>
                    <p:nvPicPr>
                      <p:cNvPr id="0" name=""/>
                      <p:cNvPicPr/>
                      <p:nvPr/>
                    </p:nvPicPr>
                    <p:blipFill>
                      <a:blip r:embed="rId4"/>
                      <a:stretch>
                        <a:fillRect/>
                      </a:stretch>
                    </p:blipFill>
                    <p:spPr>
                      <a:xfrm>
                        <a:off x="827584" y="2132855"/>
                        <a:ext cx="3024336" cy="1159329"/>
                      </a:xfrm>
                      <a:prstGeom prst="rect">
                        <a:avLst/>
                      </a:prstGeom>
                    </p:spPr>
                  </p:pic>
                </p:oleObj>
              </mc:Fallback>
            </mc:AlternateContent>
          </a:graphicData>
        </a:graphic>
      </p:graphicFrame>
    </p:spTree>
    <p:extLst>
      <p:ext uri="{BB962C8B-B14F-4D97-AF65-F5344CB8AC3E}">
        <p14:creationId xmlns:p14="http://schemas.microsoft.com/office/powerpoint/2010/main" val="2075590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476672"/>
            <a:ext cx="7704856" cy="5544616"/>
          </a:xfrm>
        </p:spPr>
        <p:txBody>
          <a:bodyPr>
            <a:normAutofit fontScale="92500" lnSpcReduction="10000"/>
          </a:bodyPr>
          <a:lstStyle/>
          <a:p>
            <a:pPr algn="just"/>
            <a:r>
              <a:rPr lang="sr-Latn-CS" sz="3000" dirty="0"/>
              <a:t>U relaciji (9) prva suma predstavlja zbir aktuelizovanih investicionih troškova (K(0) – jedinična cijena kabla (po km) (nabavka, transport i montaža), druga suma predstavlja zbir aktuelizovanih troškova za gubitke snage, a treća suma predstavlja zbir ostatne vrijednosti na kraju razmatranog razdoblja planiranja optimizacije (obično 50 godina). Faktori a(t</a:t>
            </a:r>
            <a:r>
              <a:rPr lang="sr-Latn-CS" sz="3000" baseline="-25000" dirty="0"/>
              <a:t>i</a:t>
            </a:r>
            <a:r>
              <a:rPr lang="sr-Latn-CS" sz="3000" dirty="0"/>
              <a:t>) uzimaju u obzir broj kablova, njihove dozvoljene struje opterećenja (Idoz) i njihovo najveće dopušteno opterećenje u normalnom pogonu (Idop) za trenutke t</a:t>
            </a:r>
            <a:r>
              <a:rPr lang="sr-Latn-CS" sz="3000" baseline="-25000" dirty="0"/>
              <a:t>i</a:t>
            </a:r>
            <a:r>
              <a:rPr lang="sr-Latn-CS" sz="3000" dirty="0"/>
              <a:t>. Zbirni faktori aktuelizacije Q(t</a:t>
            </a:r>
            <a:r>
              <a:rPr lang="sr-Latn-CS" sz="3000" baseline="-25000" dirty="0"/>
              <a:t>i+1</a:t>
            </a:r>
            <a:r>
              <a:rPr lang="sr-Latn-CS" sz="3000" dirty="0"/>
              <a:t>-t</a:t>
            </a:r>
            <a:r>
              <a:rPr lang="sr-Latn-CS" sz="3000" baseline="-25000" dirty="0"/>
              <a:t>i</a:t>
            </a:r>
            <a:r>
              <a:rPr lang="sr-Latn-CS" sz="3000" dirty="0"/>
              <a:t>, f, q) predstvaljaju vrijednost razlike između trenutaka nastupa ulaganja.</a:t>
            </a:r>
            <a:endParaRPr lang="en-US" sz="3000" dirty="0"/>
          </a:p>
          <a:p>
            <a:endParaRPr lang="en-US" dirty="0"/>
          </a:p>
        </p:txBody>
      </p:sp>
    </p:spTree>
    <p:extLst>
      <p:ext uri="{BB962C8B-B14F-4D97-AF65-F5344CB8AC3E}">
        <p14:creationId xmlns:p14="http://schemas.microsoft.com/office/powerpoint/2010/main" val="1982554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404664"/>
            <a:ext cx="7632848" cy="5616624"/>
          </a:xfrm>
        </p:spPr>
        <p:txBody>
          <a:bodyPr>
            <a:normAutofit fontScale="85000" lnSpcReduction="10000"/>
          </a:bodyPr>
          <a:lstStyle/>
          <a:p>
            <a:pPr algn="just"/>
            <a:r>
              <a:rPr lang="sr-Latn-CS" dirty="0"/>
              <a:t>Da bi se između više elemenata mreže sa različitim parametrima (različita opteretivost) koji sve jednako zadovoljavaju tehničke zahtjeve odabrao optimalni element mreže, moraju se uporediti ukupne aktuelizacijske vrijednosti posmatranog perioda od n-godina između većeg broja susjednih presjeka, pri čemu normirani presjek provodnika mora zadovoljiti što većem broju parametara (pocetno opterecenje, porast opterecenja, aktuelizacijski faktor itd). Dakle, za normirani presjek kabla, u posmatranom vijeku upotrebe, ne traži se apsolutni nego relativni minimumi kapitaliziranih troškova. </a:t>
            </a:r>
            <a:endParaRPr lang="en-US" dirty="0"/>
          </a:p>
          <a:p>
            <a:pPr algn="just"/>
            <a:r>
              <a:rPr lang="sr-Latn-CS" dirty="0"/>
              <a:t>Optimizacija se sastoji u određivanju optimalnog opterećenja na početnoj dionici kabla.</a:t>
            </a:r>
            <a:endParaRPr lang="en-US" dirty="0"/>
          </a:p>
          <a:p>
            <a:endParaRPr lang="en-US" dirty="0"/>
          </a:p>
        </p:txBody>
      </p:sp>
    </p:spTree>
    <p:extLst>
      <p:ext uri="{BB962C8B-B14F-4D97-AF65-F5344CB8AC3E}">
        <p14:creationId xmlns:p14="http://schemas.microsoft.com/office/powerpoint/2010/main" val="806399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539552" y="548680"/>
            <a:ext cx="8352928" cy="5472608"/>
          </a:xfrm>
        </p:spPr>
        <p:txBody>
          <a:bodyPr>
            <a:normAutofit fontScale="55000" lnSpcReduction="20000"/>
          </a:bodyPr>
          <a:lstStyle/>
          <a:p>
            <a:pPr algn="l"/>
            <a:r>
              <a:rPr lang="en-US" sz="4500" dirty="0" err="1" smtClean="0"/>
              <a:t>Koštanje</a:t>
            </a:r>
            <a:r>
              <a:rPr lang="en-US" sz="4500" dirty="0" smtClean="0"/>
              <a:t> </a:t>
            </a:r>
            <a:r>
              <a:rPr lang="en-US" sz="4500" dirty="0" err="1"/>
              <a:t>radova</a:t>
            </a:r>
            <a:r>
              <a:rPr lang="en-US" sz="4500" dirty="0"/>
              <a:t> </a:t>
            </a:r>
            <a:r>
              <a:rPr lang="en-US" sz="4500" dirty="0" err="1"/>
              <a:t>i</a:t>
            </a:r>
            <a:r>
              <a:rPr lang="en-US" sz="4500" dirty="0"/>
              <a:t> </a:t>
            </a:r>
            <a:r>
              <a:rPr lang="en-US" sz="4500" dirty="0" err="1"/>
              <a:t>materijala</a:t>
            </a:r>
            <a:r>
              <a:rPr lang="en-US" sz="4500" dirty="0"/>
              <a:t> </a:t>
            </a:r>
            <a:r>
              <a:rPr lang="en-US" sz="4500" dirty="0" err="1"/>
              <a:t>za</a:t>
            </a:r>
            <a:r>
              <a:rPr lang="en-US" sz="4500" dirty="0"/>
              <a:t> 1km </a:t>
            </a:r>
            <a:r>
              <a:rPr lang="en-US" sz="4500" dirty="0" err="1"/>
              <a:t>trase</a:t>
            </a:r>
            <a:r>
              <a:rPr lang="en-US" sz="4500" dirty="0"/>
              <a:t> </a:t>
            </a:r>
            <a:r>
              <a:rPr lang="en-US" sz="4500" dirty="0" err="1"/>
              <a:t>kablovskog</a:t>
            </a:r>
            <a:r>
              <a:rPr lang="en-US" sz="4500" dirty="0"/>
              <a:t> </a:t>
            </a:r>
            <a:r>
              <a:rPr lang="en-US" sz="4500" dirty="0" err="1"/>
              <a:t>voda</a:t>
            </a:r>
            <a:r>
              <a:rPr lang="en-US" sz="4500" dirty="0"/>
              <a:t> </a:t>
            </a:r>
            <a:r>
              <a:rPr lang="en-US" sz="4500" dirty="0" err="1"/>
              <a:t>koji</a:t>
            </a:r>
            <a:r>
              <a:rPr lang="en-US" sz="4500" dirty="0"/>
              <a:t> </a:t>
            </a:r>
            <a:r>
              <a:rPr lang="en-US" sz="4500" dirty="0" err="1"/>
              <a:t>zavise</a:t>
            </a:r>
            <a:r>
              <a:rPr lang="en-US" sz="4500" dirty="0"/>
              <a:t> od </a:t>
            </a:r>
            <a:r>
              <a:rPr lang="en-US" sz="4500" dirty="0" err="1"/>
              <a:t>presjeka</a:t>
            </a:r>
            <a:r>
              <a:rPr lang="en-US" sz="4500" dirty="0"/>
              <a:t> </a:t>
            </a:r>
            <a:r>
              <a:rPr lang="en-US" sz="4500" dirty="0" err="1"/>
              <a:t>provodnika</a:t>
            </a:r>
            <a:r>
              <a:rPr lang="en-US" sz="4500" dirty="0"/>
              <a:t>	</a:t>
            </a:r>
            <a:endParaRPr lang="sr-Latn-CS" sz="4500" dirty="0" smtClean="0"/>
          </a:p>
          <a:p>
            <a:pPr algn="l"/>
            <a:endParaRPr lang="sr-Latn-CS" sz="4500" dirty="0" smtClean="0"/>
          </a:p>
          <a:p>
            <a:pPr algn="l"/>
            <a:r>
              <a:rPr lang="en-US" sz="4500" dirty="0" err="1" smtClean="0"/>
              <a:t>Koštanje</a:t>
            </a:r>
            <a:r>
              <a:rPr lang="en-US" sz="4500" dirty="0" smtClean="0"/>
              <a:t> </a:t>
            </a:r>
            <a:r>
              <a:rPr lang="en-US" sz="4500" dirty="0" err="1"/>
              <a:t>radova</a:t>
            </a:r>
            <a:r>
              <a:rPr lang="en-US" sz="4500" dirty="0"/>
              <a:t> </a:t>
            </a:r>
            <a:r>
              <a:rPr lang="en-US" sz="4500" dirty="0" err="1"/>
              <a:t>i</a:t>
            </a:r>
            <a:r>
              <a:rPr lang="en-US" sz="4500" dirty="0"/>
              <a:t> </a:t>
            </a:r>
            <a:r>
              <a:rPr lang="en-US" sz="4500" dirty="0" err="1"/>
              <a:t>materijala</a:t>
            </a:r>
            <a:r>
              <a:rPr lang="en-US" sz="4500" dirty="0"/>
              <a:t> </a:t>
            </a:r>
            <a:r>
              <a:rPr lang="en-US" sz="4500" dirty="0" err="1"/>
              <a:t>za</a:t>
            </a:r>
            <a:r>
              <a:rPr lang="en-US" sz="4500" dirty="0"/>
              <a:t> 1km </a:t>
            </a:r>
            <a:r>
              <a:rPr lang="en-US" sz="4500" dirty="0" err="1"/>
              <a:t>kablovskog</a:t>
            </a:r>
            <a:r>
              <a:rPr lang="en-US" sz="4500" dirty="0"/>
              <a:t> </a:t>
            </a:r>
            <a:r>
              <a:rPr lang="en-US" sz="4500" dirty="0" err="1"/>
              <a:t>voda</a:t>
            </a:r>
            <a:r>
              <a:rPr lang="en-US" sz="4500" dirty="0"/>
              <a:t> </a:t>
            </a:r>
            <a:r>
              <a:rPr lang="en-US" sz="4500" dirty="0" err="1"/>
              <a:t>koji</a:t>
            </a:r>
            <a:r>
              <a:rPr lang="en-US" sz="4500" dirty="0"/>
              <a:t> ne </a:t>
            </a:r>
            <a:r>
              <a:rPr lang="en-US" sz="4500" dirty="0" err="1"/>
              <a:t>zavise</a:t>
            </a:r>
            <a:r>
              <a:rPr lang="en-US" sz="4500" dirty="0"/>
              <a:t> od </a:t>
            </a:r>
            <a:r>
              <a:rPr lang="en-US" sz="4500" dirty="0" err="1"/>
              <a:t>presjeka</a:t>
            </a:r>
            <a:r>
              <a:rPr lang="en-US" sz="4500" dirty="0"/>
              <a:t> </a:t>
            </a:r>
            <a:r>
              <a:rPr lang="en-US" sz="4500" dirty="0" err="1"/>
              <a:t>i</a:t>
            </a:r>
            <a:r>
              <a:rPr lang="en-US" sz="4500" dirty="0"/>
              <a:t> </a:t>
            </a:r>
            <a:r>
              <a:rPr lang="en-US" sz="4500" dirty="0" err="1"/>
              <a:t>provodnika</a:t>
            </a:r>
            <a:r>
              <a:rPr lang="en-US" sz="4500" dirty="0"/>
              <a:t>	</a:t>
            </a:r>
            <a:endParaRPr lang="sr-Latn-CS" sz="4500" dirty="0" smtClean="0"/>
          </a:p>
          <a:p>
            <a:pPr algn="l"/>
            <a:endParaRPr lang="sr-Latn-CS" sz="4500" dirty="0"/>
          </a:p>
          <a:p>
            <a:pPr algn="l"/>
            <a:r>
              <a:rPr lang="en-US" sz="4500" dirty="0" err="1" smtClean="0"/>
              <a:t>Ukupna</a:t>
            </a:r>
            <a:r>
              <a:rPr lang="en-US" sz="4500" dirty="0" smtClean="0"/>
              <a:t> </a:t>
            </a:r>
            <a:r>
              <a:rPr lang="en-US" sz="4500" dirty="0" err="1" smtClean="0"/>
              <a:t>cijena</a:t>
            </a:r>
            <a:r>
              <a:rPr lang="en-US" sz="4500" dirty="0" smtClean="0"/>
              <a:t> </a:t>
            </a:r>
            <a:r>
              <a:rPr lang="sr-Latn-CS" sz="4500" dirty="0" smtClean="0"/>
              <a:t> </a:t>
            </a:r>
            <a:r>
              <a:rPr lang="en-US" sz="4500" dirty="0" err="1" smtClean="0"/>
              <a:t>za</a:t>
            </a:r>
            <a:r>
              <a:rPr lang="en-US" sz="4500" dirty="0" smtClean="0"/>
              <a:t> </a:t>
            </a:r>
            <a:r>
              <a:rPr lang="en-US" sz="4500" dirty="0"/>
              <a:t>1km </a:t>
            </a:r>
            <a:r>
              <a:rPr lang="en-US" sz="4500" dirty="0" err="1"/>
              <a:t>trase</a:t>
            </a:r>
            <a:r>
              <a:rPr lang="en-US" sz="4500" dirty="0"/>
              <a:t> </a:t>
            </a:r>
            <a:r>
              <a:rPr lang="en-US" sz="4500" dirty="0" err="1"/>
              <a:t>kablovskog</a:t>
            </a:r>
            <a:r>
              <a:rPr lang="en-US" sz="4500" dirty="0"/>
              <a:t> </a:t>
            </a:r>
            <a:r>
              <a:rPr lang="en-US" sz="4500" dirty="0" err="1" smtClean="0"/>
              <a:t>voda</a:t>
            </a:r>
            <a:endParaRPr lang="sr-Latn-CS" sz="4500" dirty="0" smtClean="0"/>
          </a:p>
          <a:p>
            <a:pPr algn="l"/>
            <a:endParaRPr lang="en-US" dirty="0"/>
          </a:p>
          <a:p>
            <a:pPr algn="just"/>
            <a:r>
              <a:rPr lang="en-US" dirty="0"/>
              <a:t>Tip </a:t>
            </a:r>
            <a:r>
              <a:rPr lang="en-US" dirty="0" err="1"/>
              <a:t>kabla</a:t>
            </a:r>
            <a:r>
              <a:rPr lang="en-US" dirty="0"/>
              <a:t> XHE 49-A	</a:t>
            </a:r>
            <a:r>
              <a:rPr lang="sr-Latn-CS" dirty="0" smtClean="0"/>
              <a:t>	</a:t>
            </a:r>
            <a:r>
              <a:rPr lang="sr-Latn-CS" dirty="0" smtClean="0"/>
              <a:t>	</a:t>
            </a:r>
            <a:r>
              <a:rPr lang="en-US" dirty="0" smtClean="0"/>
              <a:t>€</a:t>
            </a:r>
            <a:r>
              <a:rPr lang="en-US" dirty="0"/>
              <a:t>/km	</a:t>
            </a:r>
            <a:r>
              <a:rPr lang="sr-Latn-CS" dirty="0" smtClean="0"/>
              <a:t> 	</a:t>
            </a:r>
            <a:r>
              <a:rPr lang="en-US" dirty="0" smtClean="0"/>
              <a:t>€</a:t>
            </a:r>
            <a:r>
              <a:rPr lang="en-US" dirty="0"/>
              <a:t>/km	</a:t>
            </a:r>
            <a:r>
              <a:rPr lang="sr-Latn-CS" dirty="0" smtClean="0"/>
              <a:t>	</a:t>
            </a:r>
            <a:r>
              <a:rPr lang="en-US" dirty="0" smtClean="0"/>
              <a:t>€</a:t>
            </a:r>
            <a:r>
              <a:rPr lang="en-US" dirty="0"/>
              <a:t>/km </a:t>
            </a:r>
            <a:r>
              <a:rPr lang="sr-Latn-CS" dirty="0" smtClean="0"/>
              <a:t>								</a:t>
            </a:r>
            <a:r>
              <a:rPr lang="en-US" dirty="0" err="1" smtClean="0"/>
              <a:t>trase</a:t>
            </a:r>
            <a:endParaRPr lang="en-US" dirty="0"/>
          </a:p>
          <a:p>
            <a:pPr algn="just"/>
            <a:r>
              <a:rPr lang="en-US" dirty="0"/>
              <a:t>1x70/16 mm2, 6/10 kV	</a:t>
            </a:r>
            <a:r>
              <a:rPr lang="sr-Latn-CS" dirty="0" smtClean="0"/>
              <a:t>	</a:t>
            </a:r>
            <a:r>
              <a:rPr lang="en-US" dirty="0" smtClean="0"/>
              <a:t>15450</a:t>
            </a:r>
            <a:r>
              <a:rPr lang="en-US" dirty="0"/>
              <a:t>	</a:t>
            </a:r>
            <a:r>
              <a:rPr lang="sr-Latn-CS" dirty="0" smtClean="0"/>
              <a:t> 	</a:t>
            </a:r>
            <a:r>
              <a:rPr lang="en-US" dirty="0" smtClean="0"/>
              <a:t>51635</a:t>
            </a:r>
            <a:r>
              <a:rPr lang="en-US" dirty="0"/>
              <a:t>	</a:t>
            </a:r>
            <a:r>
              <a:rPr lang="sr-Latn-CS" dirty="0" smtClean="0"/>
              <a:t>	</a:t>
            </a:r>
            <a:r>
              <a:rPr lang="en-US" dirty="0" smtClean="0"/>
              <a:t>67085</a:t>
            </a:r>
            <a:endParaRPr lang="en-US" dirty="0"/>
          </a:p>
          <a:p>
            <a:pPr algn="just"/>
            <a:r>
              <a:rPr lang="en-US" dirty="0"/>
              <a:t>1x95/16 mm2, 6/10 kV	</a:t>
            </a:r>
            <a:r>
              <a:rPr lang="sr-Latn-CS" dirty="0" smtClean="0"/>
              <a:t>	</a:t>
            </a:r>
            <a:r>
              <a:rPr lang="en-US" dirty="0" smtClean="0"/>
              <a:t>16500</a:t>
            </a:r>
            <a:r>
              <a:rPr lang="en-US" dirty="0"/>
              <a:t>	</a:t>
            </a:r>
            <a:r>
              <a:rPr lang="sr-Latn-CS" dirty="0" smtClean="0"/>
              <a:t>	</a:t>
            </a:r>
            <a:r>
              <a:rPr lang="en-US" dirty="0" smtClean="0"/>
              <a:t>51635</a:t>
            </a:r>
            <a:r>
              <a:rPr lang="en-US" dirty="0"/>
              <a:t>	</a:t>
            </a:r>
            <a:r>
              <a:rPr lang="sr-Latn-CS" dirty="0" smtClean="0"/>
              <a:t>	</a:t>
            </a:r>
            <a:r>
              <a:rPr lang="en-US" dirty="0" smtClean="0"/>
              <a:t>68135</a:t>
            </a:r>
            <a:endParaRPr lang="en-US" dirty="0"/>
          </a:p>
          <a:p>
            <a:pPr algn="just"/>
            <a:r>
              <a:rPr lang="en-US" dirty="0"/>
              <a:t>1x120/16 mm2, 6/10 </a:t>
            </a:r>
            <a:r>
              <a:rPr lang="en-US" dirty="0" err="1" smtClean="0"/>
              <a:t>Kv</a:t>
            </a:r>
            <a:r>
              <a:rPr lang="sr-Latn-CS" dirty="0" smtClean="0"/>
              <a:t>		</a:t>
            </a:r>
            <a:r>
              <a:rPr lang="en-US" dirty="0" smtClean="0"/>
              <a:t>17910</a:t>
            </a:r>
            <a:r>
              <a:rPr lang="en-US" dirty="0"/>
              <a:t>	</a:t>
            </a:r>
            <a:r>
              <a:rPr lang="sr-Latn-CS" dirty="0" smtClean="0"/>
              <a:t>	</a:t>
            </a:r>
            <a:r>
              <a:rPr lang="en-US" dirty="0" smtClean="0"/>
              <a:t>51635</a:t>
            </a:r>
            <a:r>
              <a:rPr lang="en-US" dirty="0"/>
              <a:t>	</a:t>
            </a:r>
            <a:r>
              <a:rPr lang="sr-Latn-CS" dirty="0" smtClean="0"/>
              <a:t>	</a:t>
            </a:r>
            <a:r>
              <a:rPr lang="en-US" dirty="0" smtClean="0"/>
              <a:t>69545</a:t>
            </a:r>
            <a:endParaRPr lang="en-US" dirty="0"/>
          </a:p>
          <a:p>
            <a:pPr algn="just"/>
            <a:r>
              <a:rPr lang="en-US" dirty="0"/>
              <a:t>1x150/25 mm2, 6/10 kV	</a:t>
            </a:r>
            <a:r>
              <a:rPr lang="sr-Latn-CS" dirty="0" smtClean="0"/>
              <a:t>	</a:t>
            </a:r>
            <a:r>
              <a:rPr lang="en-US" dirty="0" smtClean="0"/>
              <a:t>20160</a:t>
            </a:r>
            <a:r>
              <a:rPr lang="en-US" dirty="0"/>
              <a:t>	</a:t>
            </a:r>
            <a:r>
              <a:rPr lang="sr-Latn-CS" dirty="0" smtClean="0"/>
              <a:t>	</a:t>
            </a:r>
            <a:r>
              <a:rPr lang="en-US" dirty="0" smtClean="0"/>
              <a:t>51635</a:t>
            </a:r>
            <a:r>
              <a:rPr lang="en-US" dirty="0"/>
              <a:t>	</a:t>
            </a:r>
            <a:r>
              <a:rPr lang="sr-Latn-CS" dirty="0" smtClean="0"/>
              <a:t>	</a:t>
            </a:r>
            <a:r>
              <a:rPr lang="en-US" dirty="0" smtClean="0"/>
              <a:t>71795</a:t>
            </a:r>
            <a:endParaRPr lang="en-US" dirty="0"/>
          </a:p>
          <a:p>
            <a:pPr algn="just"/>
            <a:r>
              <a:rPr lang="en-US" dirty="0"/>
              <a:t>1x185/25 mm2, 6/10 kV	</a:t>
            </a:r>
            <a:r>
              <a:rPr lang="sr-Latn-CS" dirty="0" smtClean="0"/>
              <a:t>	</a:t>
            </a:r>
            <a:r>
              <a:rPr lang="en-US" dirty="0" smtClean="0"/>
              <a:t>22800</a:t>
            </a:r>
            <a:r>
              <a:rPr lang="en-US" dirty="0"/>
              <a:t>	</a:t>
            </a:r>
            <a:r>
              <a:rPr lang="sr-Latn-CS" dirty="0" smtClean="0"/>
              <a:t>	</a:t>
            </a:r>
            <a:r>
              <a:rPr lang="en-US" dirty="0" smtClean="0"/>
              <a:t>51635</a:t>
            </a:r>
            <a:r>
              <a:rPr lang="en-US" dirty="0"/>
              <a:t>	</a:t>
            </a:r>
            <a:r>
              <a:rPr lang="sr-Latn-CS" dirty="0" smtClean="0"/>
              <a:t>	</a:t>
            </a:r>
            <a:r>
              <a:rPr lang="en-US" dirty="0" smtClean="0"/>
              <a:t>74435</a:t>
            </a:r>
            <a:endParaRPr lang="en-US" dirty="0"/>
          </a:p>
          <a:p>
            <a:pPr algn="just"/>
            <a:r>
              <a:rPr lang="en-US" dirty="0"/>
              <a:t>1x240/25 mm2, 6/10 kV	</a:t>
            </a:r>
            <a:r>
              <a:rPr lang="sr-Latn-CS" dirty="0" smtClean="0"/>
              <a:t>	</a:t>
            </a:r>
            <a:r>
              <a:rPr lang="en-US" dirty="0" smtClean="0"/>
              <a:t>27630</a:t>
            </a:r>
            <a:r>
              <a:rPr lang="en-US" dirty="0"/>
              <a:t>	</a:t>
            </a:r>
            <a:r>
              <a:rPr lang="sr-Latn-CS" dirty="0" smtClean="0"/>
              <a:t>	</a:t>
            </a:r>
            <a:r>
              <a:rPr lang="en-US" dirty="0" smtClean="0"/>
              <a:t>51635</a:t>
            </a:r>
            <a:r>
              <a:rPr lang="en-US" dirty="0"/>
              <a:t>	</a:t>
            </a:r>
            <a:r>
              <a:rPr lang="sr-Latn-CS" dirty="0" smtClean="0"/>
              <a:t>	</a:t>
            </a:r>
            <a:r>
              <a:rPr lang="en-US" dirty="0" smtClean="0"/>
              <a:t>79265</a:t>
            </a:r>
            <a:endParaRPr lang="en-US" dirty="0"/>
          </a:p>
          <a:p>
            <a:pPr algn="just"/>
            <a:r>
              <a:rPr lang="en-US" dirty="0"/>
              <a:t>1x300/25 mm2, 6/10 kV	</a:t>
            </a:r>
            <a:r>
              <a:rPr lang="sr-Latn-CS" dirty="0" smtClean="0"/>
              <a:t>	</a:t>
            </a:r>
            <a:r>
              <a:rPr lang="en-US" dirty="0" smtClean="0"/>
              <a:t>32460</a:t>
            </a:r>
            <a:r>
              <a:rPr lang="en-US" dirty="0"/>
              <a:t>	</a:t>
            </a:r>
            <a:r>
              <a:rPr lang="sr-Latn-CS" dirty="0" smtClean="0"/>
              <a:t>	</a:t>
            </a:r>
            <a:r>
              <a:rPr lang="en-US" dirty="0" smtClean="0"/>
              <a:t>51635</a:t>
            </a:r>
            <a:r>
              <a:rPr lang="en-US" dirty="0"/>
              <a:t>	</a:t>
            </a:r>
            <a:r>
              <a:rPr lang="sr-Latn-CS" dirty="0" smtClean="0"/>
              <a:t>	</a:t>
            </a:r>
            <a:r>
              <a:rPr lang="en-US" dirty="0" smtClean="0"/>
              <a:t>84095</a:t>
            </a:r>
            <a:endParaRPr lang="en-US" dirty="0"/>
          </a:p>
          <a:p>
            <a:endParaRPr lang="en-US" dirty="0"/>
          </a:p>
          <a:p>
            <a:endParaRPr lang="en-US" dirty="0"/>
          </a:p>
        </p:txBody>
      </p:sp>
    </p:spTree>
    <p:extLst>
      <p:ext uri="{BB962C8B-B14F-4D97-AF65-F5344CB8AC3E}">
        <p14:creationId xmlns:p14="http://schemas.microsoft.com/office/powerpoint/2010/main" val="2632097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548680"/>
            <a:ext cx="7704856" cy="5090120"/>
          </a:xfrm>
        </p:spPr>
        <p:txBody>
          <a:bodyPr>
            <a:normAutofit fontScale="47500" lnSpcReduction="20000"/>
          </a:bodyPr>
          <a:lstStyle/>
          <a:p>
            <a:pPr algn="just"/>
            <a:r>
              <a:rPr lang="sr-Latn-CS" sz="4000" dirty="0"/>
              <a:t>Proračun u </a:t>
            </a:r>
            <a:r>
              <a:rPr lang="sr-Latn-CS" sz="4000" dirty="0" smtClean="0"/>
              <a:t>tabelama urađen </a:t>
            </a:r>
            <a:r>
              <a:rPr lang="sr-Latn-CS" sz="4000" dirty="0"/>
              <a:t>je pri slijedećim pretpostavkama: </a:t>
            </a:r>
            <a:endParaRPr lang="sr-Latn-CS" sz="4000" dirty="0" smtClean="0"/>
          </a:p>
          <a:p>
            <a:pPr algn="just"/>
            <a:r>
              <a:rPr lang="sr-Latn-CS" sz="4000" dirty="0" smtClean="0"/>
              <a:t> </a:t>
            </a:r>
            <a:endParaRPr lang="en-US" sz="4000" dirty="0"/>
          </a:p>
          <a:p>
            <a:pPr lvl="0" algn="just"/>
            <a:r>
              <a:rPr lang="sr-Latn-CS" sz="4000" dirty="0"/>
              <a:t>Dozvoljena vrijednost struje: 		</a:t>
            </a:r>
            <a:r>
              <a:rPr lang="sr-Latn-CS" sz="4000" dirty="0" smtClean="0"/>
              <a:t>Idoz=0.64xIn</a:t>
            </a:r>
            <a:endParaRPr lang="en-US" sz="4000" dirty="0"/>
          </a:p>
          <a:p>
            <a:pPr lvl="0" algn="just"/>
            <a:r>
              <a:rPr lang="sr-Latn-CS" sz="4000" dirty="0"/>
              <a:t>Najveće dopušteno opterećenje u </a:t>
            </a:r>
            <a:endParaRPr lang="sr-Latn-CS" sz="4000" dirty="0" smtClean="0"/>
          </a:p>
          <a:p>
            <a:pPr lvl="0" algn="just"/>
            <a:r>
              <a:rPr lang="sr-Latn-CS" sz="4000" dirty="0" smtClean="0"/>
              <a:t>normalnom </a:t>
            </a:r>
            <a:r>
              <a:rPr lang="sr-Latn-CS" sz="4000" dirty="0"/>
              <a:t>pogonu: 	</a:t>
            </a:r>
            <a:r>
              <a:rPr lang="sr-Latn-CS" sz="4000" dirty="0" smtClean="0"/>
              <a:t>		Idop=0.6xIdoz</a:t>
            </a:r>
            <a:r>
              <a:rPr lang="sr-Latn-CS" sz="4000" dirty="0"/>
              <a:t>; </a:t>
            </a:r>
            <a:endParaRPr lang="en-US" sz="4000" dirty="0"/>
          </a:p>
          <a:p>
            <a:pPr lvl="0" algn="just"/>
            <a:r>
              <a:rPr lang="sr-Latn-CS" sz="4000" dirty="0"/>
              <a:t>Faktor aktuelizacije: 			</a:t>
            </a:r>
            <a:r>
              <a:rPr lang="sr-Latn-CS" sz="4000" dirty="0" smtClean="0"/>
              <a:t>q=1.072</a:t>
            </a:r>
            <a:r>
              <a:rPr lang="sr-Latn-CS" sz="4000" dirty="0"/>
              <a:t>; </a:t>
            </a:r>
            <a:endParaRPr lang="en-US" sz="4000" dirty="0"/>
          </a:p>
          <a:p>
            <a:pPr lvl="0" algn="just"/>
            <a:r>
              <a:rPr lang="sr-Latn-CS" sz="4000" dirty="0"/>
              <a:t>Troškovi gubitaka: 			</a:t>
            </a:r>
            <a:r>
              <a:rPr lang="sr-Latn-CS" sz="4000" dirty="0" smtClean="0"/>
              <a:t>	kv=200</a:t>
            </a:r>
            <a:r>
              <a:rPr lang="sr-Latn-CS" sz="4000" dirty="0"/>
              <a:t>€/(kW*a</a:t>
            </a:r>
            <a:r>
              <a:rPr lang="sr-Latn-CS" sz="4000" dirty="0" smtClean="0"/>
              <a:t>);</a:t>
            </a:r>
            <a:endParaRPr lang="en-US" sz="4000" dirty="0"/>
          </a:p>
          <a:p>
            <a:pPr lvl="0" algn="just"/>
            <a:r>
              <a:rPr lang="sr-Latn-CS" sz="4000" dirty="0"/>
              <a:t>Broj trafostanica na 1 km dužine </a:t>
            </a:r>
            <a:endParaRPr lang="sr-Latn-CS" sz="4000" dirty="0" smtClean="0"/>
          </a:p>
          <a:p>
            <a:pPr lvl="0" algn="just"/>
            <a:r>
              <a:rPr lang="sr-Latn-CS" sz="4000" dirty="0" smtClean="0"/>
              <a:t>kablovskog </a:t>
            </a:r>
            <a:r>
              <a:rPr lang="sr-Latn-CS" sz="4000" dirty="0"/>
              <a:t>voda je: 	</a:t>
            </a:r>
            <a:r>
              <a:rPr lang="sr-Latn-CS" sz="4000" dirty="0" smtClean="0"/>
              <a:t>		3</a:t>
            </a:r>
            <a:endParaRPr lang="en-US" sz="4000" dirty="0"/>
          </a:p>
          <a:p>
            <a:pPr lvl="0" algn="just"/>
            <a:r>
              <a:rPr lang="sr-Latn-CS" sz="4000" dirty="0"/>
              <a:t>Početno opterećenje: 			</a:t>
            </a:r>
            <a:r>
              <a:rPr lang="sr-Latn-CS" sz="4000" dirty="0" smtClean="0"/>
              <a:t>		 						I(0</a:t>
            </a:r>
            <a:r>
              <a:rPr lang="sr-Latn-CS" sz="4000" dirty="0"/>
              <a:t>)=</a:t>
            </a:r>
            <a:r>
              <a:rPr lang="sr-Latn-CS" sz="4000" dirty="0" smtClean="0"/>
              <a:t>50A,</a:t>
            </a:r>
          </a:p>
          <a:p>
            <a:pPr lvl="0" algn="just"/>
            <a:r>
              <a:rPr lang="sr-Latn-CS" sz="4000" dirty="0" smtClean="0"/>
              <a:t>					I(0</a:t>
            </a:r>
            <a:r>
              <a:rPr lang="sr-Latn-CS" sz="4000" dirty="0"/>
              <a:t>)=</a:t>
            </a:r>
            <a:r>
              <a:rPr lang="sr-Latn-CS" sz="4000" dirty="0" smtClean="0"/>
              <a:t>60A‚i</a:t>
            </a:r>
          </a:p>
          <a:p>
            <a:pPr lvl="0" algn="just"/>
            <a:r>
              <a:rPr lang="sr-Latn-CS" sz="4000" dirty="0" smtClean="0"/>
              <a:t>					I(0</a:t>
            </a:r>
            <a:r>
              <a:rPr lang="sr-Latn-CS" sz="4000" dirty="0"/>
              <a:t>)=80A; </a:t>
            </a:r>
            <a:endParaRPr lang="sr-Latn-CS" sz="4000" dirty="0" smtClean="0"/>
          </a:p>
          <a:p>
            <a:pPr lvl="0" algn="just"/>
            <a:endParaRPr lang="en-US" sz="4000" dirty="0"/>
          </a:p>
          <a:p>
            <a:pPr lvl="0" algn="just"/>
            <a:r>
              <a:rPr lang="sr-Latn-CS" sz="4000" dirty="0"/>
              <a:t>Faktori porasta opterećenja: 		</a:t>
            </a:r>
            <a:r>
              <a:rPr lang="sr-Latn-CS" sz="4000" dirty="0" smtClean="0"/>
              <a:t>f=1.02</a:t>
            </a:r>
            <a:r>
              <a:rPr lang="sr-Latn-CS" sz="4000" dirty="0"/>
              <a:t>, f=1.03 i f=1.04. </a:t>
            </a:r>
            <a:endParaRPr lang="sr-Latn-CS" sz="4000" dirty="0" smtClean="0"/>
          </a:p>
          <a:p>
            <a:pPr lvl="0" algn="just"/>
            <a:endParaRPr lang="en-US" sz="4000" dirty="0"/>
          </a:p>
          <a:p>
            <a:pPr lvl="0" algn="just"/>
            <a:r>
              <a:rPr lang="sr-Latn-CS" sz="4000" dirty="0"/>
              <a:t>Razdoblje pogona: 			</a:t>
            </a:r>
            <a:r>
              <a:rPr lang="sr-Latn-CS" sz="4000" dirty="0" smtClean="0"/>
              <a:t>50godina</a:t>
            </a:r>
            <a:endParaRPr lang="en-US" sz="4000" dirty="0"/>
          </a:p>
          <a:p>
            <a:endParaRPr lang="en-US" dirty="0"/>
          </a:p>
        </p:txBody>
      </p:sp>
    </p:spTree>
    <p:extLst>
      <p:ext uri="{BB962C8B-B14F-4D97-AF65-F5344CB8AC3E}">
        <p14:creationId xmlns:p14="http://schemas.microsoft.com/office/powerpoint/2010/main" val="1745638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404664"/>
            <a:ext cx="7848872" cy="5234136"/>
          </a:xfrm>
        </p:spPr>
        <p:txBody>
          <a:bodyPr>
            <a:normAutofit/>
          </a:bodyPr>
          <a:lstStyle/>
          <a:p>
            <a:pPr algn="just"/>
            <a:r>
              <a:rPr lang="sr-Latn-CS" sz="2800" dirty="0"/>
              <a:t>A</a:t>
            </a:r>
            <a:r>
              <a:rPr lang="sr-Latn-CS" sz="2800" dirty="0" smtClean="0"/>
              <a:t>nalizom </a:t>
            </a:r>
            <a:r>
              <a:rPr lang="sr-Latn-CS" sz="2800" dirty="0"/>
              <a:t>zaključaka dobijenih na osnovu tabele IV, tabele V i tabele VI, koje predstavljaju rezultate varijacije početnih opterećenja, faktora porasta opterećenja, dozvoljenih vrijednosti struja opterećenja i razdoblja planiranja, može se </a:t>
            </a:r>
            <a:r>
              <a:rPr lang="sr-Latn-CS" sz="2800" dirty="0" smtClean="0"/>
              <a:t>zaključiti:</a:t>
            </a:r>
          </a:p>
          <a:p>
            <a:pPr marL="457200" indent="-457200" algn="just">
              <a:buFontTx/>
              <a:buChar char="-"/>
            </a:pPr>
            <a:r>
              <a:rPr lang="sr-Latn-CS" sz="2800" dirty="0" smtClean="0"/>
              <a:t>da </a:t>
            </a:r>
            <a:r>
              <a:rPr lang="sr-Latn-CS" sz="2800" dirty="0"/>
              <a:t>je za mala početna opterećenja i male poraste opterećenja optimalan presjek kabla 10kV tipa XHE 49-A 1x120/16mm</a:t>
            </a:r>
            <a:r>
              <a:rPr lang="sr-Latn-CS" sz="2800" baseline="30000" dirty="0"/>
              <a:t>2</a:t>
            </a:r>
            <a:r>
              <a:rPr lang="sr-Latn-CS" sz="2800" dirty="0"/>
              <a:t>, a </a:t>
            </a:r>
            <a:endParaRPr lang="sr-Latn-CS" sz="2800" dirty="0" smtClean="0"/>
          </a:p>
          <a:p>
            <a:pPr marL="457200" indent="-457200" algn="just">
              <a:buFontTx/>
              <a:buChar char="-"/>
            </a:pPr>
            <a:r>
              <a:rPr lang="sr-Latn-CS" sz="2800" dirty="0" smtClean="0"/>
              <a:t>za </a:t>
            </a:r>
            <a:r>
              <a:rPr lang="sr-Latn-CS" sz="2800" dirty="0"/>
              <a:t>sve ostale slučajeve optimalan presjek kabla 10kV tipa XHE 49-A </a:t>
            </a:r>
            <a:r>
              <a:rPr lang="sr-Latn-CS" sz="2800" dirty="0" smtClean="0"/>
              <a:t>1x240/25mm</a:t>
            </a:r>
            <a:r>
              <a:rPr lang="sr-Latn-CS" sz="2800" baseline="30000" dirty="0" smtClean="0"/>
              <a:t>2</a:t>
            </a:r>
            <a:r>
              <a:rPr lang="sr-Latn-CS" sz="2800" dirty="0" smtClean="0"/>
              <a:t>.</a:t>
            </a:r>
            <a:endParaRPr lang="en-US" sz="2800" dirty="0"/>
          </a:p>
          <a:p>
            <a:endParaRPr lang="en-US" dirty="0"/>
          </a:p>
        </p:txBody>
      </p:sp>
    </p:spTree>
    <p:extLst>
      <p:ext uri="{BB962C8B-B14F-4D97-AF65-F5344CB8AC3E}">
        <p14:creationId xmlns:p14="http://schemas.microsoft.com/office/powerpoint/2010/main" val="20460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075240" cy="6048672"/>
          </a:xfrm>
        </p:spPr>
        <p:txBody>
          <a:bodyPr>
            <a:noAutofit/>
          </a:bodyPr>
          <a:lstStyle/>
          <a:p>
            <a:pPr marL="0" indent="0" algn="just">
              <a:buNone/>
            </a:pPr>
            <a:r>
              <a:rPr lang="sr-Latn-CS" sz="2800" dirty="0"/>
              <a:t>Rad na planiranju mreže će biti mnogo lakši ako se ne upotrebljavaju trenutno traženi, nego normirani elementi mreže. </a:t>
            </a:r>
            <a:endParaRPr lang="sr-Latn-CS" sz="2800" dirty="0" smtClean="0"/>
          </a:p>
          <a:p>
            <a:pPr marL="0" indent="0" algn="just">
              <a:buNone/>
            </a:pPr>
            <a:endParaRPr lang="sr-Latn-CS" sz="2800" dirty="0" smtClean="0"/>
          </a:p>
          <a:p>
            <a:pPr marL="0" indent="0" algn="just">
              <a:buNone/>
            </a:pPr>
            <a:r>
              <a:rPr lang="sr-Latn-CS" sz="2800" dirty="0" smtClean="0"/>
              <a:t>Elementi </a:t>
            </a:r>
            <a:r>
              <a:rPr lang="sr-Latn-CS" sz="2800" dirty="0"/>
              <a:t>mreže mogu se optimizovati za određeni period vremena upotrebe ako su im određeni intervali opterećenja - početno i najveće dopušteno opterećenje u normalnom pogonu i porast opterećenja. </a:t>
            </a:r>
            <a:endParaRPr lang="sr-Latn-CS" sz="2800" dirty="0" smtClean="0"/>
          </a:p>
          <a:p>
            <a:pPr marL="0" indent="0" algn="just">
              <a:buNone/>
            </a:pPr>
            <a:endParaRPr lang="sr-Latn-CS" sz="2800" dirty="0" smtClean="0"/>
          </a:p>
          <a:p>
            <a:pPr marL="0" indent="0" algn="just">
              <a:buNone/>
            </a:pPr>
            <a:r>
              <a:rPr lang="sr-Latn-CS" sz="2800" dirty="0" smtClean="0"/>
              <a:t>Za </a:t>
            </a:r>
            <a:r>
              <a:rPr lang="sr-Latn-CS" sz="2800" dirty="0"/>
              <a:t>istraživanja ekonomičnosti upotrebljavaju se funkcije cijena i troškova, i to kao korelacija sa opterećenje</a:t>
            </a:r>
            <a:endParaRPr lang="en-US" sz="2800" dirty="0"/>
          </a:p>
        </p:txBody>
      </p:sp>
    </p:spTree>
    <p:extLst>
      <p:ext uri="{BB962C8B-B14F-4D97-AF65-F5344CB8AC3E}">
        <p14:creationId xmlns:p14="http://schemas.microsoft.com/office/powerpoint/2010/main" val="387299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548680"/>
            <a:ext cx="7772400" cy="1470025"/>
          </a:xfrm>
        </p:spPr>
        <p:txBody>
          <a:bodyPr/>
          <a:lstStyle/>
          <a:p>
            <a:r>
              <a:rPr lang="sr-Latn-CS" b="1" dirty="0"/>
              <a:t>ZAKLJUČAK:</a:t>
            </a:r>
            <a:r>
              <a:rPr lang="en-US" dirty="0"/>
              <a:t/>
            </a:r>
            <a:br>
              <a:rPr lang="en-US" dirty="0"/>
            </a:br>
            <a:endParaRPr lang="en-US" dirty="0"/>
          </a:p>
        </p:txBody>
      </p:sp>
      <p:sp>
        <p:nvSpPr>
          <p:cNvPr id="3" name="Subtitle 2"/>
          <p:cNvSpPr>
            <a:spLocks noGrp="1"/>
          </p:cNvSpPr>
          <p:nvPr>
            <p:ph type="subTitle" idx="1"/>
          </p:nvPr>
        </p:nvSpPr>
        <p:spPr>
          <a:xfrm>
            <a:off x="683568" y="1268760"/>
            <a:ext cx="7848872" cy="4896544"/>
          </a:xfrm>
        </p:spPr>
        <p:txBody>
          <a:bodyPr>
            <a:normAutofit lnSpcReduction="10000"/>
          </a:bodyPr>
          <a:lstStyle/>
          <a:p>
            <a:pPr marL="514350" indent="-514350" algn="just">
              <a:buAutoNum type="arabicPeriod"/>
            </a:pPr>
            <a:r>
              <a:rPr lang="sr-Latn-CS" sz="2800" dirty="0" smtClean="0"/>
              <a:t>Sa </a:t>
            </a:r>
            <a:r>
              <a:rPr lang="sr-Latn-CS" sz="2800" dirty="0"/>
              <a:t>ekonomskog stanovišta najpovoljnije je kablove tipa  XHE 49-A, napona 6/10 kV, u normalnom pogonu, opterećivati sa 60% dozvoljene snage (Sdop=0.6*Sdoz=0.6*f</a:t>
            </a:r>
            <a:r>
              <a:rPr lang="sr-Latn-CS" sz="2800" baseline="-25000" dirty="0"/>
              <a:t>ku</a:t>
            </a:r>
            <a:r>
              <a:rPr lang="sr-Latn-CS" sz="2800" dirty="0"/>
              <a:t>*Sn, gdje je f</a:t>
            </a:r>
            <a:r>
              <a:rPr lang="sr-Latn-CS" sz="2800" baseline="-25000" dirty="0"/>
              <a:t>uk</a:t>
            </a:r>
            <a:r>
              <a:rPr lang="sr-Latn-CS" sz="2800" dirty="0"/>
              <a:t> - ukupni korekcioni faktor za kablove</a:t>
            </a:r>
            <a:r>
              <a:rPr lang="sr-Latn-CS" sz="2800" dirty="0" smtClean="0"/>
              <a:t>).</a:t>
            </a:r>
          </a:p>
          <a:p>
            <a:pPr marL="514350" indent="-514350" algn="just">
              <a:buFont typeface="Arial" panose="020B0604020202020204" pitchFamily="34" charset="0"/>
              <a:buAutoNum type="arabicPeriod"/>
            </a:pPr>
            <a:r>
              <a:rPr lang="sr-Latn-CS" sz="2800" dirty="0" smtClean="0"/>
              <a:t>Za </a:t>
            </a:r>
            <a:r>
              <a:rPr lang="sr-Latn-CS" sz="2800" dirty="0"/>
              <a:t>početna opterećenja oko I(0)=60A do oko I(0)=80A, </a:t>
            </a:r>
            <a:r>
              <a:rPr lang="sr-Latn-CS" sz="2800" dirty="0" smtClean="0"/>
              <a:t>mreže planirati </a:t>
            </a:r>
            <a:r>
              <a:rPr lang="sr-Latn-CS" sz="2800" dirty="0"/>
              <a:t>sa kablovima  XHE 49-A 1x240/25mm</a:t>
            </a:r>
            <a:r>
              <a:rPr lang="sr-Latn-CS" sz="2800" baseline="30000" dirty="0"/>
              <a:t>2</a:t>
            </a:r>
            <a:r>
              <a:rPr lang="sr-Latn-CS" sz="2800" dirty="0"/>
              <a:t>. Ovo se naročito preporučuje ako se očekuju visoki porasti opterećenja. Visoke vrijednosti početnih, a i visoki porasti opterećenja su obično na početnim dionicama kablovskih vodova (izlazi iz TS X/10kV).</a:t>
            </a:r>
            <a:endParaRPr lang="en-US" sz="2800" dirty="0"/>
          </a:p>
          <a:p>
            <a:pPr marL="514350" indent="-514350" algn="just">
              <a:buAutoNum type="arabicPeriod"/>
            </a:pPr>
            <a:endParaRPr lang="en-US" sz="2800" dirty="0"/>
          </a:p>
          <a:p>
            <a:endParaRPr lang="en-US" dirty="0"/>
          </a:p>
        </p:txBody>
      </p:sp>
    </p:spTree>
    <p:extLst>
      <p:ext uri="{BB962C8B-B14F-4D97-AF65-F5344CB8AC3E}">
        <p14:creationId xmlns:p14="http://schemas.microsoft.com/office/powerpoint/2010/main" val="3252066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332656"/>
            <a:ext cx="7992888" cy="5904656"/>
          </a:xfrm>
        </p:spPr>
        <p:txBody>
          <a:bodyPr>
            <a:normAutofit/>
          </a:bodyPr>
          <a:lstStyle/>
          <a:p>
            <a:pPr algn="just"/>
            <a:r>
              <a:rPr lang="sr-Latn-CS" sz="2800" dirty="0"/>
              <a:t>3. Za početna opterećenja manja od oko I(0)&lt;60A, </a:t>
            </a:r>
            <a:r>
              <a:rPr lang="sr-Latn-CS" sz="2800" dirty="0" smtClean="0"/>
              <a:t>mreže planirati </a:t>
            </a:r>
            <a:r>
              <a:rPr lang="sr-Latn-CS" sz="2800" dirty="0"/>
              <a:t>sa kablovima XHE 49-A 1x120/16mm</a:t>
            </a:r>
            <a:r>
              <a:rPr lang="sr-Latn-CS" sz="2800" baseline="30000" dirty="0"/>
              <a:t>2</a:t>
            </a:r>
            <a:r>
              <a:rPr lang="sr-Latn-CS" sz="2800" dirty="0"/>
              <a:t>. </a:t>
            </a:r>
            <a:endParaRPr lang="sr-Latn-CS" sz="2800" dirty="0" smtClean="0"/>
          </a:p>
          <a:p>
            <a:pPr algn="just"/>
            <a:r>
              <a:rPr lang="sr-Latn-CS" sz="2800" dirty="0" smtClean="0"/>
              <a:t>Ako </a:t>
            </a:r>
            <a:r>
              <a:rPr lang="sr-Latn-CS" sz="2800" dirty="0"/>
              <a:t>se pri malim opterećenjima očekuju visoki porasti opterećenja predvidjeti </a:t>
            </a:r>
            <a:r>
              <a:rPr lang="sr-Latn-CS" sz="2800" dirty="0" smtClean="0"/>
              <a:t>mreže sa kablovima </a:t>
            </a:r>
            <a:r>
              <a:rPr lang="sr-Latn-CS" sz="2800" dirty="0"/>
              <a:t>XHE 49-A 1x240/25mm</a:t>
            </a:r>
            <a:r>
              <a:rPr lang="sr-Latn-CS" sz="2800" baseline="30000" dirty="0"/>
              <a:t>2</a:t>
            </a:r>
            <a:r>
              <a:rPr lang="sr-Latn-CS" sz="2800" dirty="0"/>
              <a:t>. </a:t>
            </a:r>
            <a:endParaRPr lang="en-US" sz="2800" dirty="0"/>
          </a:p>
          <a:p>
            <a:endParaRPr lang="en-US" dirty="0"/>
          </a:p>
        </p:txBody>
      </p:sp>
    </p:spTree>
    <p:extLst>
      <p:ext uri="{BB962C8B-B14F-4D97-AF65-F5344CB8AC3E}">
        <p14:creationId xmlns:p14="http://schemas.microsoft.com/office/powerpoint/2010/main" val="2104100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64705"/>
            <a:ext cx="7772400" cy="864096"/>
          </a:xfrm>
        </p:spPr>
        <p:txBody>
          <a:bodyPr>
            <a:normAutofit fontScale="90000"/>
          </a:bodyPr>
          <a:lstStyle/>
          <a:p>
            <a:r>
              <a:rPr lang="sr-Latn-CS" b="1" dirty="0"/>
              <a:t> </a:t>
            </a:r>
            <a:r>
              <a:rPr lang="en-US" dirty="0"/>
              <a:t/>
            </a:r>
            <a:br>
              <a:rPr lang="en-US" dirty="0"/>
            </a:br>
            <a:r>
              <a:rPr lang="sr-Latn-CS" b="1" dirty="0"/>
              <a:t>1. 	UVOD</a:t>
            </a:r>
            <a:r>
              <a:rPr lang="en-US" dirty="0"/>
              <a:t/>
            </a:r>
            <a:br>
              <a:rPr lang="en-US" dirty="0"/>
            </a:br>
            <a:endParaRPr lang="en-US" dirty="0"/>
          </a:p>
        </p:txBody>
      </p:sp>
      <p:sp>
        <p:nvSpPr>
          <p:cNvPr id="3" name="Subtitle 2"/>
          <p:cNvSpPr>
            <a:spLocks noGrp="1"/>
          </p:cNvSpPr>
          <p:nvPr>
            <p:ph type="subTitle" idx="1"/>
          </p:nvPr>
        </p:nvSpPr>
        <p:spPr>
          <a:xfrm>
            <a:off x="683568" y="2276872"/>
            <a:ext cx="7776864" cy="2736304"/>
          </a:xfrm>
        </p:spPr>
        <p:txBody>
          <a:bodyPr>
            <a:normAutofit fontScale="77500" lnSpcReduction="20000"/>
          </a:bodyPr>
          <a:lstStyle/>
          <a:p>
            <a:pPr algn="just"/>
            <a:r>
              <a:rPr lang="sr-Latn-CS" dirty="0"/>
              <a:t>Optimizacija elemenata elektrodistributivne mreže sastoji se od optimizacije investicija i optimizacije predvidivih troškova za vrijeme </a:t>
            </a:r>
            <a:r>
              <a:rPr lang="sr-Latn-CS" dirty="0" smtClean="0"/>
              <a:t>pogona. </a:t>
            </a:r>
          </a:p>
          <a:p>
            <a:pPr algn="just"/>
            <a:endParaRPr lang="sr-Latn-CS" dirty="0" smtClean="0"/>
          </a:p>
          <a:p>
            <a:pPr algn="just"/>
            <a:r>
              <a:rPr lang="sr-Latn-CS" dirty="0" smtClean="0"/>
              <a:t>Upoređivanjem </a:t>
            </a:r>
            <a:r>
              <a:rPr lang="sr-Latn-CS" dirty="0"/>
              <a:t>tako dobijenih troškova za elemente sa različitim parametrima, ali jednake vrste i vijeka trajanja, dobija se optimalno rješenje za određeni element koji ispunjava određene zadatke u mreži.</a:t>
            </a:r>
            <a:endParaRPr lang="en-US" dirty="0"/>
          </a:p>
          <a:p>
            <a:endParaRPr lang="en-US" dirty="0"/>
          </a:p>
        </p:txBody>
      </p:sp>
    </p:spTree>
    <p:extLst>
      <p:ext uri="{BB962C8B-B14F-4D97-AF65-F5344CB8AC3E}">
        <p14:creationId xmlns:p14="http://schemas.microsoft.com/office/powerpoint/2010/main" val="418242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836712"/>
            <a:ext cx="7848872" cy="1800200"/>
          </a:xfrm>
        </p:spPr>
        <p:txBody>
          <a:bodyPr>
            <a:normAutofit/>
          </a:bodyPr>
          <a:lstStyle/>
          <a:p>
            <a:pPr algn="just"/>
            <a:r>
              <a:rPr lang="en-US" sz="2400" dirty="0"/>
              <a:t>U </a:t>
            </a:r>
            <a:r>
              <a:rPr lang="en-US" sz="2400" dirty="0" err="1"/>
              <a:t>radu</a:t>
            </a:r>
            <a:r>
              <a:rPr lang="en-US" sz="2400" dirty="0"/>
              <a:t> se </a:t>
            </a:r>
            <a:r>
              <a:rPr lang="en-US" sz="2400" dirty="0" err="1"/>
              <a:t>navode</a:t>
            </a:r>
            <a:r>
              <a:rPr lang="en-US" sz="2400" dirty="0"/>
              <a:t> </a:t>
            </a:r>
            <a:r>
              <a:rPr lang="en-US" sz="2400" dirty="0" err="1"/>
              <a:t>specifičnosti</a:t>
            </a:r>
            <a:r>
              <a:rPr lang="en-US" sz="2400" dirty="0"/>
              <a:t> </a:t>
            </a:r>
            <a:r>
              <a:rPr lang="en-US" sz="2400" dirty="0" err="1"/>
              <a:t>pogona</a:t>
            </a:r>
            <a:r>
              <a:rPr lang="en-US" sz="2400" dirty="0"/>
              <a:t> </a:t>
            </a:r>
            <a:r>
              <a:rPr lang="en-US" sz="2400" dirty="0" err="1"/>
              <a:t>elektrodistributivne</a:t>
            </a:r>
            <a:r>
              <a:rPr lang="en-US" sz="2400" dirty="0"/>
              <a:t> </a:t>
            </a:r>
            <a:r>
              <a:rPr lang="en-US" sz="2400" dirty="0" err="1"/>
              <a:t>mreže</a:t>
            </a:r>
            <a:r>
              <a:rPr lang="en-US" sz="2400" dirty="0"/>
              <a:t> </a:t>
            </a:r>
            <a:r>
              <a:rPr lang="en-US" sz="2400" dirty="0" err="1"/>
              <a:t>grada</a:t>
            </a:r>
            <a:r>
              <a:rPr lang="en-US" sz="2400" dirty="0"/>
              <a:t> </a:t>
            </a:r>
            <a:r>
              <a:rPr lang="en-US" sz="2400" dirty="0" err="1"/>
              <a:t>Podgorice</a:t>
            </a:r>
            <a:r>
              <a:rPr lang="en-US" sz="2400" dirty="0"/>
              <a:t>, </a:t>
            </a:r>
            <a:r>
              <a:rPr lang="en-US" sz="2400" dirty="0" err="1"/>
              <a:t>oblik</a:t>
            </a:r>
            <a:r>
              <a:rPr lang="en-US" sz="2400" dirty="0"/>
              <a:t> </a:t>
            </a:r>
            <a:r>
              <a:rPr lang="en-US" sz="2400" dirty="0" err="1"/>
              <a:t>mreže</a:t>
            </a:r>
            <a:r>
              <a:rPr lang="en-US" sz="2400" dirty="0"/>
              <a:t>, </a:t>
            </a:r>
            <a:r>
              <a:rPr lang="en-US" sz="2400" dirty="0" err="1"/>
              <a:t>cijena</a:t>
            </a:r>
            <a:r>
              <a:rPr lang="en-US" sz="2400" dirty="0"/>
              <a:t> </a:t>
            </a:r>
            <a:r>
              <a:rPr lang="en-US" sz="2400" dirty="0" err="1"/>
              <a:t>polaganja</a:t>
            </a:r>
            <a:r>
              <a:rPr lang="en-US" sz="2400" dirty="0"/>
              <a:t> </a:t>
            </a:r>
            <a:r>
              <a:rPr lang="en-US" sz="2400" dirty="0" err="1"/>
              <a:t>kablovskih</a:t>
            </a:r>
            <a:r>
              <a:rPr lang="en-US" sz="2400" dirty="0"/>
              <a:t> </a:t>
            </a:r>
            <a:r>
              <a:rPr lang="en-US" sz="2400" dirty="0" err="1"/>
              <a:t>vodova</a:t>
            </a:r>
            <a:r>
              <a:rPr lang="en-US" sz="2400" dirty="0"/>
              <a:t>, </a:t>
            </a:r>
            <a:r>
              <a:rPr lang="en-US" sz="2400" dirty="0" err="1"/>
              <a:t>parametri</a:t>
            </a:r>
            <a:r>
              <a:rPr lang="en-US" sz="2400" dirty="0"/>
              <a:t> </a:t>
            </a:r>
            <a:r>
              <a:rPr lang="en-US" sz="2400" dirty="0" err="1"/>
              <a:t>i</a:t>
            </a:r>
            <a:r>
              <a:rPr lang="en-US" sz="2400" dirty="0"/>
              <a:t> </a:t>
            </a:r>
            <a:r>
              <a:rPr lang="en-US" sz="2400" dirty="0" err="1"/>
              <a:t>faktori</a:t>
            </a:r>
            <a:r>
              <a:rPr lang="en-US" sz="2400" dirty="0"/>
              <a:t> </a:t>
            </a:r>
            <a:r>
              <a:rPr lang="en-US" sz="2400" dirty="0" err="1"/>
              <a:t>potrebni</a:t>
            </a:r>
            <a:r>
              <a:rPr lang="en-US" sz="2400" dirty="0"/>
              <a:t> </a:t>
            </a:r>
            <a:r>
              <a:rPr lang="en-US" sz="2400" dirty="0" err="1"/>
              <a:t>za</a:t>
            </a:r>
            <a:r>
              <a:rPr lang="en-US" sz="2400" dirty="0"/>
              <a:t> </a:t>
            </a:r>
            <a:r>
              <a:rPr lang="en-US" sz="2400" dirty="0" err="1"/>
              <a:t>optimizaciju</a:t>
            </a:r>
            <a:r>
              <a:rPr lang="en-US" sz="2400" dirty="0"/>
              <a:t> </a:t>
            </a:r>
            <a:r>
              <a:rPr lang="en-US" sz="2400" dirty="0" err="1"/>
              <a:t>i</a:t>
            </a:r>
            <a:r>
              <a:rPr lang="en-US" sz="2400" dirty="0"/>
              <a:t> </a:t>
            </a:r>
            <a:r>
              <a:rPr lang="en-US" sz="2400" dirty="0" err="1"/>
              <a:t>normiranje</a:t>
            </a:r>
            <a:r>
              <a:rPr lang="en-US" sz="2400" dirty="0"/>
              <a:t> </a:t>
            </a:r>
            <a:r>
              <a:rPr lang="en-US" sz="2400" dirty="0" err="1"/>
              <a:t>presjeka</a:t>
            </a:r>
            <a:r>
              <a:rPr lang="en-US" sz="2400" dirty="0"/>
              <a:t> </a:t>
            </a:r>
            <a:r>
              <a:rPr lang="en-US" sz="2400" dirty="0" err="1"/>
              <a:t>kabla</a:t>
            </a:r>
            <a:r>
              <a:rPr lang="en-US" sz="2400" dirty="0"/>
              <a:t>.</a:t>
            </a:r>
          </a:p>
        </p:txBody>
      </p:sp>
    </p:spTree>
    <p:extLst>
      <p:ext uri="{BB962C8B-B14F-4D97-AF65-F5344CB8AC3E}">
        <p14:creationId xmlns:p14="http://schemas.microsoft.com/office/powerpoint/2010/main" val="2504993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0"/>
            <a:ext cx="7702624" cy="4824535"/>
          </a:xfrm>
        </p:spPr>
        <p:txBody>
          <a:bodyPr>
            <a:noAutofit/>
          </a:bodyPr>
          <a:lstStyle/>
          <a:p>
            <a:pPr algn="l"/>
            <a:r>
              <a:rPr lang="sr-Latn-CS" sz="2400" dirty="0" smtClean="0"/>
              <a:t>K</a:t>
            </a:r>
            <a:r>
              <a:rPr lang="vi-VN" sz="2400" dirty="0" smtClean="0"/>
              <a:t>ablovska </a:t>
            </a:r>
            <a:r>
              <a:rPr lang="vi-VN" sz="2400" dirty="0"/>
              <a:t>mreža ED Podgorice radi kao prstenasta sa otvorenim petljama. </a:t>
            </a:r>
            <a:r>
              <a:rPr lang="vi-VN" sz="2400" dirty="0" smtClean="0"/>
              <a:t>U </a:t>
            </a:r>
            <a:r>
              <a:rPr lang="vi-VN" sz="2400" dirty="0"/>
              <a:t>slučaju ispada iz pogona jednog kabla 10kV potrošačima se obezbijeđuje napajanje sa kabla koji predstavlja rezervu kablu u otkazu</a:t>
            </a:r>
            <a:r>
              <a:rPr lang="vi-VN" sz="2400" dirty="0" smtClean="0"/>
              <a:t>.</a:t>
            </a:r>
            <a:r>
              <a:rPr lang="sr-Latn-CS" sz="2400" dirty="0" smtClean="0"/>
              <a:t/>
            </a:r>
            <a:br>
              <a:rPr lang="sr-Latn-CS" sz="2400" dirty="0" smtClean="0"/>
            </a:br>
            <a:r>
              <a:rPr lang="vi-VN" sz="2400" dirty="0" smtClean="0"/>
              <a:t> </a:t>
            </a:r>
            <a:r>
              <a:rPr lang="sr-Latn-CS" sz="2400" dirty="0" smtClean="0"/>
              <a:t/>
            </a:r>
            <a:br>
              <a:rPr lang="sr-Latn-CS" sz="2400" dirty="0" smtClean="0"/>
            </a:br>
            <a:r>
              <a:rPr lang="sr-Latn-CS" sz="2400" dirty="0"/>
              <a:t/>
            </a:r>
            <a:br>
              <a:rPr lang="sr-Latn-CS" sz="2400" dirty="0"/>
            </a:br>
            <a:r>
              <a:rPr lang="vi-VN" sz="2400" dirty="0" smtClean="0"/>
              <a:t>Za </a:t>
            </a:r>
            <a:r>
              <a:rPr lang="vi-VN" sz="2400" dirty="0"/>
              <a:t>obezbjeđenje dovoljne snage, za najnepovoljniji slučaj da je kvar nastao na početnoj dionici kabla, kako bi svi potrošači predviđeni za normalan pogon i potrošači priključeni na kabl u otkazu  dobili napon, predviđa se da su </a:t>
            </a:r>
            <a:r>
              <a:rPr lang="vi-VN" sz="2400" dirty="0" smtClean="0"/>
              <a:t>ob</a:t>
            </a:r>
            <a:r>
              <a:rPr lang="sr-Latn-CS" sz="2400" dirty="0" smtClean="0"/>
              <a:t>a</a:t>
            </a:r>
            <a:r>
              <a:rPr lang="vi-VN" sz="2400" dirty="0" smtClean="0"/>
              <a:t> </a:t>
            </a:r>
            <a:r>
              <a:rPr lang="vi-VN" sz="2400" dirty="0"/>
              <a:t>kabla identična po prenosnoj moći, sa približno istom priključenom snagom, te rezerva prenosne moći ispravnog kabla mora biti jednaka bar polovini ukupno dozvoljenog </a:t>
            </a:r>
            <a:r>
              <a:rPr lang="vi-VN" sz="2400" dirty="0" smtClean="0"/>
              <a:t>opterećenja</a:t>
            </a:r>
            <a:r>
              <a:rPr lang="sr-Latn-CS" sz="2400" dirty="0" smtClean="0"/>
              <a:t>.</a:t>
            </a:r>
            <a:endParaRPr lang="en-US" sz="2400" dirty="0"/>
          </a:p>
        </p:txBody>
      </p:sp>
    </p:spTree>
    <p:extLst>
      <p:ext uri="{BB962C8B-B14F-4D97-AF65-F5344CB8AC3E}">
        <p14:creationId xmlns:p14="http://schemas.microsoft.com/office/powerpoint/2010/main" val="11574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2"/>
            <a:ext cx="7772400" cy="1470025"/>
          </a:xfrm>
        </p:spPr>
        <p:txBody>
          <a:bodyPr>
            <a:normAutofit fontScale="90000"/>
          </a:bodyPr>
          <a:lstStyle/>
          <a:p>
            <a:r>
              <a:rPr lang="sr-Latn-CS" b="1" dirty="0"/>
              <a:t>2.3. 	Optimizacija presjeka kabla</a:t>
            </a:r>
            <a:r>
              <a:rPr lang="en-US" dirty="0"/>
              <a:t/>
            </a:r>
            <a:br>
              <a:rPr lang="en-US" dirty="0"/>
            </a:br>
            <a:endParaRPr lang="en-US" dirty="0"/>
          </a:p>
        </p:txBody>
      </p:sp>
      <p:sp>
        <p:nvSpPr>
          <p:cNvPr id="3" name="Subtitle 2"/>
          <p:cNvSpPr>
            <a:spLocks noGrp="1"/>
          </p:cNvSpPr>
          <p:nvPr>
            <p:ph type="subTitle" idx="1"/>
          </p:nvPr>
        </p:nvSpPr>
        <p:spPr>
          <a:xfrm>
            <a:off x="683568" y="1628800"/>
            <a:ext cx="7704856" cy="4104456"/>
          </a:xfrm>
        </p:spPr>
        <p:txBody>
          <a:bodyPr>
            <a:normAutofit/>
          </a:bodyPr>
          <a:lstStyle/>
          <a:p>
            <a:pPr algn="just"/>
            <a:r>
              <a:rPr lang="sr-Latn-CS" sz="2800" dirty="0"/>
              <a:t>Optimizacija elemenata elektrodistributivne mreže sastoji se od optimizacije investicija i optimizacije predvidivih troškova za vrijeme pogona. </a:t>
            </a:r>
            <a:endParaRPr lang="sr-Latn-CS" sz="2800" dirty="0" smtClean="0"/>
          </a:p>
          <a:p>
            <a:pPr algn="just"/>
            <a:endParaRPr lang="sr-Latn-CS" sz="2800" dirty="0"/>
          </a:p>
          <a:p>
            <a:pPr algn="just"/>
            <a:r>
              <a:rPr lang="sr-Latn-CS" sz="2800" dirty="0" smtClean="0"/>
              <a:t>Horizont </a:t>
            </a:r>
            <a:r>
              <a:rPr lang="sr-Latn-CS" sz="2800" dirty="0"/>
              <a:t>planiranja ne mora se poklopiti sa trenutkom otpisa ulaganja, tako da se na horizontu planiranja pojavljuju i preostale vrijednosti ulaganja. </a:t>
            </a:r>
            <a:endParaRPr lang="en-US" sz="2800" dirty="0"/>
          </a:p>
        </p:txBody>
      </p:sp>
    </p:spTree>
    <p:extLst>
      <p:ext uri="{BB962C8B-B14F-4D97-AF65-F5344CB8AC3E}">
        <p14:creationId xmlns:p14="http://schemas.microsoft.com/office/powerpoint/2010/main" val="2212034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548680"/>
            <a:ext cx="7772400" cy="1470025"/>
          </a:xfrm>
        </p:spPr>
        <p:txBody>
          <a:bodyPr>
            <a:normAutofit/>
          </a:bodyPr>
          <a:lstStyle/>
          <a:p>
            <a:r>
              <a:rPr lang="sr-Latn-CS" sz="3200" b="1" dirty="0"/>
              <a:t>2.3. 	Optimizacija presjeka kabla</a:t>
            </a:r>
            <a:endParaRPr lang="en-US" sz="3200" dirty="0"/>
          </a:p>
        </p:txBody>
      </p:sp>
      <p:sp>
        <p:nvSpPr>
          <p:cNvPr id="3" name="Subtitle 2"/>
          <p:cNvSpPr>
            <a:spLocks noGrp="1"/>
          </p:cNvSpPr>
          <p:nvPr>
            <p:ph type="subTitle" idx="1"/>
          </p:nvPr>
        </p:nvSpPr>
        <p:spPr>
          <a:xfrm>
            <a:off x="971600" y="1844824"/>
            <a:ext cx="7488832" cy="4176464"/>
          </a:xfrm>
        </p:spPr>
        <p:txBody>
          <a:bodyPr>
            <a:normAutofit fontScale="25000" lnSpcReduction="20000"/>
          </a:bodyPr>
          <a:lstStyle/>
          <a:p>
            <a:pPr algn="just"/>
            <a:r>
              <a:rPr lang="sr-Latn-CS" sz="11100" dirty="0"/>
              <a:t>Radi upoređenja varijanti, troškove investicija, nastali u raličitim vremenima razdoblja planiranja se aktualizuju na početni trenutak. </a:t>
            </a:r>
            <a:endParaRPr lang="sr-Latn-CS" sz="11100" dirty="0" smtClean="0"/>
          </a:p>
          <a:p>
            <a:pPr algn="just"/>
            <a:endParaRPr lang="sr-Latn-CS" sz="11100" dirty="0"/>
          </a:p>
          <a:p>
            <a:pPr algn="just"/>
            <a:r>
              <a:rPr lang="sr-Latn-CS" sz="11100" dirty="0" smtClean="0"/>
              <a:t>Gubici </a:t>
            </a:r>
            <a:r>
              <a:rPr lang="sr-Latn-CS" sz="11100" dirty="0"/>
              <a:t>snage se vrednuju i pripisuju komponenti koja ih je generisala, a onda svedu na početni trenutak. </a:t>
            </a:r>
            <a:endParaRPr lang="sr-Latn-CS" sz="11100" dirty="0" smtClean="0"/>
          </a:p>
          <a:p>
            <a:pPr algn="just"/>
            <a:endParaRPr lang="sr-Latn-CS" sz="11100" dirty="0"/>
          </a:p>
          <a:p>
            <a:pPr algn="just"/>
            <a:r>
              <a:rPr lang="sr-Latn-CS" sz="11100" dirty="0" smtClean="0"/>
              <a:t>Takođe</a:t>
            </a:r>
            <a:r>
              <a:rPr lang="sr-Latn-CS" sz="11100" dirty="0"/>
              <a:t>, preostala vrijednost ulaganja se aktuelizuje na početni trenutak.</a:t>
            </a:r>
            <a:endParaRPr lang="en-US" sz="11100" dirty="0"/>
          </a:p>
          <a:p>
            <a:endParaRPr lang="en-US" dirty="0"/>
          </a:p>
        </p:txBody>
      </p:sp>
    </p:spTree>
    <p:extLst>
      <p:ext uri="{BB962C8B-B14F-4D97-AF65-F5344CB8AC3E}">
        <p14:creationId xmlns:p14="http://schemas.microsoft.com/office/powerpoint/2010/main" val="2811598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1196752"/>
            <a:ext cx="7704856" cy="3168352"/>
          </a:xfrm>
        </p:spPr>
        <p:txBody>
          <a:bodyPr>
            <a:normAutofit/>
          </a:bodyPr>
          <a:lstStyle/>
          <a:p>
            <a:pPr algn="just"/>
            <a:r>
              <a:rPr lang="sr-Latn-CS" sz="2800" dirty="0"/>
              <a:t>Za troškove gubitaka i-tog koraka investicija za kablove jednakih parametara vrijedi [1</a:t>
            </a:r>
            <a:r>
              <a:rPr lang="sr-Latn-CS" sz="2800" dirty="0" smtClean="0"/>
              <a:t>]:</a:t>
            </a:r>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3993054840"/>
              </p:ext>
            </p:extLst>
          </p:nvPr>
        </p:nvGraphicFramePr>
        <p:xfrm>
          <a:off x="2339752" y="2420888"/>
          <a:ext cx="4502395" cy="864096"/>
        </p:xfrm>
        <a:graphic>
          <a:graphicData uri="http://schemas.openxmlformats.org/presentationml/2006/ole">
            <mc:AlternateContent xmlns:mc="http://schemas.openxmlformats.org/markup-compatibility/2006">
              <mc:Choice xmlns:v="urn:schemas-microsoft-com:vml" Requires="v">
                <p:oleObj spid="_x0000_s1035" name="Equation" r:id="rId3" imgW="1257120" imgH="241200" progId="Equation.3">
                  <p:embed/>
                </p:oleObj>
              </mc:Choice>
              <mc:Fallback>
                <p:oleObj name="Equation" r:id="rId3" imgW="1257120" imgH="241200" progId="Equation.3">
                  <p:embed/>
                  <p:pic>
                    <p:nvPicPr>
                      <p:cNvPr id="0" name=""/>
                      <p:cNvPicPr/>
                      <p:nvPr/>
                    </p:nvPicPr>
                    <p:blipFill>
                      <a:blip r:embed="rId4"/>
                      <a:stretch>
                        <a:fillRect/>
                      </a:stretch>
                    </p:blipFill>
                    <p:spPr>
                      <a:xfrm>
                        <a:off x="2339752" y="2420888"/>
                        <a:ext cx="4502395" cy="864096"/>
                      </a:xfrm>
                      <a:prstGeom prst="rect">
                        <a:avLst/>
                      </a:prstGeom>
                    </p:spPr>
                  </p:pic>
                </p:oleObj>
              </mc:Fallback>
            </mc:AlternateContent>
          </a:graphicData>
        </a:graphic>
      </p:graphicFrame>
    </p:spTree>
    <p:extLst>
      <p:ext uri="{BB962C8B-B14F-4D97-AF65-F5344CB8AC3E}">
        <p14:creationId xmlns:p14="http://schemas.microsoft.com/office/powerpoint/2010/main" val="3541592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476672"/>
            <a:ext cx="8136904" cy="5760640"/>
          </a:xfrm>
        </p:spPr>
        <p:txBody>
          <a:bodyPr>
            <a:normAutofit/>
          </a:bodyPr>
          <a:lstStyle/>
          <a:p>
            <a:pPr algn="just"/>
            <a:r>
              <a:rPr lang="sr-Latn-CS" sz="2800" dirty="0"/>
              <a:t>gdje su za trenutke ulaganja t</a:t>
            </a:r>
            <a:r>
              <a:rPr lang="sr-Latn-CS" sz="2800" baseline="-25000" dirty="0"/>
              <a:t>i</a:t>
            </a:r>
            <a:r>
              <a:rPr lang="sr-Latn-CS" sz="2800" dirty="0" smtClean="0"/>
              <a:t>:</a:t>
            </a:r>
          </a:p>
          <a:p>
            <a:pPr algn="just"/>
            <a:endParaRPr lang="sr-Latn-CS" dirty="0"/>
          </a:p>
          <a:p>
            <a:r>
              <a:rPr lang="sr-Latn-CS" dirty="0"/>
              <a:t>				 </a:t>
            </a:r>
            <a:endParaRPr lang="sr-Latn-CS" dirty="0" smtClean="0"/>
          </a:p>
          <a:p>
            <a:pPr algn="just"/>
            <a:r>
              <a:rPr lang="sr-Latn-CS" sz="2800" dirty="0"/>
              <a:t>za </a:t>
            </a:r>
            <a:r>
              <a:rPr lang="sr-Latn-CS" sz="2800" dirty="0" smtClean="0"/>
              <a:t>i=1</a:t>
            </a:r>
          </a:p>
          <a:p>
            <a:pPr algn="just"/>
            <a:endParaRPr lang="sr-Latn-CS" dirty="0"/>
          </a:p>
          <a:p>
            <a:pPr algn="just"/>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260043696"/>
              </p:ext>
            </p:extLst>
          </p:nvPr>
        </p:nvGraphicFramePr>
        <p:xfrm>
          <a:off x="467544" y="1124744"/>
          <a:ext cx="5387975" cy="1008062"/>
        </p:xfrm>
        <a:graphic>
          <a:graphicData uri="http://schemas.openxmlformats.org/presentationml/2006/ole">
            <mc:AlternateContent xmlns:mc="http://schemas.openxmlformats.org/markup-compatibility/2006">
              <mc:Choice xmlns:v="urn:schemas-microsoft-com:vml" Requires="v">
                <p:oleObj spid="_x0000_s2066" name="Equation" r:id="rId3" imgW="2171520" imgH="406080" progId="Equation.3">
                  <p:embed/>
                </p:oleObj>
              </mc:Choice>
              <mc:Fallback>
                <p:oleObj name="Equation" r:id="rId3" imgW="2171520" imgH="406080" progId="Equation.3">
                  <p:embed/>
                  <p:pic>
                    <p:nvPicPr>
                      <p:cNvPr id="0" name=""/>
                      <p:cNvPicPr/>
                      <p:nvPr/>
                    </p:nvPicPr>
                    <p:blipFill>
                      <a:blip r:embed="rId4"/>
                      <a:stretch>
                        <a:fillRect/>
                      </a:stretch>
                    </p:blipFill>
                    <p:spPr>
                      <a:xfrm>
                        <a:off x="467544" y="1124744"/>
                        <a:ext cx="5387975" cy="1008062"/>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973533917"/>
              </p:ext>
            </p:extLst>
          </p:nvPr>
        </p:nvGraphicFramePr>
        <p:xfrm>
          <a:off x="467544" y="3284984"/>
          <a:ext cx="7956884" cy="936104"/>
        </p:xfrm>
        <a:graphic>
          <a:graphicData uri="http://schemas.openxmlformats.org/presentationml/2006/ole">
            <mc:AlternateContent xmlns:mc="http://schemas.openxmlformats.org/markup-compatibility/2006">
              <mc:Choice xmlns:v="urn:schemas-microsoft-com:vml" Requires="v">
                <p:oleObj spid="_x0000_s2067" name="Equation" r:id="rId5" imgW="2806560" imgH="330120" progId="Equation.3">
                  <p:embed/>
                </p:oleObj>
              </mc:Choice>
              <mc:Fallback>
                <p:oleObj name="Equation" r:id="rId5" imgW="2806560" imgH="330120" progId="Equation.3">
                  <p:embed/>
                  <p:pic>
                    <p:nvPicPr>
                      <p:cNvPr id="0" name=""/>
                      <p:cNvPicPr/>
                      <p:nvPr/>
                    </p:nvPicPr>
                    <p:blipFill>
                      <a:blip r:embed="rId6"/>
                      <a:stretch>
                        <a:fillRect/>
                      </a:stretch>
                    </p:blipFill>
                    <p:spPr>
                      <a:xfrm>
                        <a:off x="467544" y="3284984"/>
                        <a:ext cx="7956884" cy="936104"/>
                      </a:xfrm>
                      <a:prstGeom prst="rect">
                        <a:avLst/>
                      </a:prstGeom>
                    </p:spPr>
                  </p:pic>
                </p:oleObj>
              </mc:Fallback>
            </mc:AlternateContent>
          </a:graphicData>
        </a:graphic>
      </p:graphicFrame>
    </p:spTree>
    <p:extLst>
      <p:ext uri="{BB962C8B-B14F-4D97-AF65-F5344CB8AC3E}">
        <p14:creationId xmlns:p14="http://schemas.microsoft.com/office/powerpoint/2010/main" val="4186161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860</Words>
  <Application>Microsoft Office PowerPoint</Application>
  <PresentationFormat>On-screen Show (4:3)</PresentationFormat>
  <Paragraphs>93</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Equation</vt:lpstr>
      <vt:lpstr>OPTIMIZACIJA I NORMIRANJE  PRESJEKA PROVODNIKA  KABLOVSKIH VODOVA </vt:lpstr>
      <vt:lpstr>PowerPoint Presentation</vt:lpstr>
      <vt:lpstr>  1.  UVOD </vt:lpstr>
      <vt:lpstr>PowerPoint Presentation</vt:lpstr>
      <vt:lpstr>Kablovska mreža ED Podgorice radi kao prstenasta sa otvorenim petljama. U slučaju ispada iz pogona jednog kabla 10kV potrošačima se obezbijeđuje napajanje sa kabla koji predstavlja rezervu kablu u otkazu.    Za obezbjeđenje dovoljne snage, za najnepovoljniji slučaj da je kvar nastao na početnoj dionici kabla, kako bi svi potrošači predviđeni za normalan pogon i potrošači priključeni na kabl u otkazu  dobili napon, predviđa se da su oba kabla identična po prenosnoj moći, sa približno istom priključenom snagom, te rezerva prenosne moći ispravnog kabla mora biti jednaka bar polovini ukupno dozvoljenog opterećenja.</vt:lpstr>
      <vt:lpstr>2.3.  Optimizacija presjeka kabla </vt:lpstr>
      <vt:lpstr>2.3.  Optimizacija presjeka kabla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ZAKLJUČAK: </vt:lpstr>
      <vt:lpstr>PowerPoint Presentation</vt:lpstr>
    </vt:vector>
  </TitlesOfParts>
  <Company>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OPTIMIZACIJA I NORMIRANJE PRESJEKA PROVODNIKA  KABLOVSKIH VODOVA </dc:title>
  <dc:creator>Rade Dasic</dc:creator>
  <cp:lastModifiedBy>Rade Dasic</cp:lastModifiedBy>
  <cp:revision>13</cp:revision>
  <dcterms:created xsi:type="dcterms:W3CDTF">2015-05-07T06:20:51Z</dcterms:created>
  <dcterms:modified xsi:type="dcterms:W3CDTF">2015-05-10T12:12:34Z</dcterms:modified>
</cp:coreProperties>
</file>